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5" r:id="rId4"/>
    <p:sldId id="276" r:id="rId5"/>
    <p:sldId id="263" r:id="rId6"/>
    <p:sldId id="266" r:id="rId7"/>
    <p:sldId id="265" r:id="rId8"/>
    <p:sldId id="277" r:id="rId9"/>
    <p:sldId id="292" r:id="rId10"/>
    <p:sldId id="291" r:id="rId11"/>
    <p:sldId id="287" r:id="rId12"/>
    <p:sldId id="293" r:id="rId13"/>
    <p:sldId id="288" r:id="rId14"/>
  </p:sldIdLst>
  <p:sldSz cx="9124950" cy="6858000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5">
          <p15:clr>
            <a:srgbClr val="A4A3A4"/>
          </p15:clr>
        </p15:guide>
        <p15:guide id="2" orient="horz" pos="1157">
          <p15:clr>
            <a:srgbClr val="A4A3A4"/>
          </p15:clr>
        </p15:guide>
        <p15:guide id="3" orient="horz" pos="302">
          <p15:clr>
            <a:srgbClr val="A4A3A4"/>
          </p15:clr>
        </p15:guide>
        <p15:guide id="4" orient="horz" pos="4080">
          <p15:clr>
            <a:srgbClr val="A4A3A4"/>
          </p15:clr>
        </p15:guide>
        <p15:guide id="5" orient="horz" pos="488">
          <p15:clr>
            <a:srgbClr val="A4A3A4"/>
          </p15:clr>
        </p15:guide>
        <p15:guide id="6" orient="horz" pos="2990">
          <p15:clr>
            <a:srgbClr val="A4A3A4"/>
          </p15:clr>
        </p15:guide>
        <p15:guide id="7" orient="horz" pos="4006">
          <p15:clr>
            <a:srgbClr val="A4A3A4"/>
          </p15:clr>
        </p15:guide>
        <p15:guide id="8" orient="horz" pos="2316">
          <p15:clr>
            <a:srgbClr val="A4A3A4"/>
          </p15:clr>
        </p15:guide>
        <p15:guide id="9" pos="2926">
          <p15:clr>
            <a:srgbClr val="A4A3A4"/>
          </p15:clr>
        </p15:guide>
        <p15:guide id="10" pos="5105">
          <p15:clr>
            <a:srgbClr val="A4A3A4"/>
          </p15:clr>
        </p15:guide>
        <p15:guide id="11" pos="383">
          <p15:clr>
            <a:srgbClr val="A4A3A4"/>
          </p15:clr>
        </p15:guide>
        <p15:guide id="12" pos="236">
          <p15:clr>
            <a:srgbClr val="A4A3A4"/>
          </p15:clr>
        </p15:guide>
        <p15:guide id="13" pos="5579">
          <p15:clr>
            <a:srgbClr val="A4A3A4"/>
          </p15:clr>
        </p15:guide>
        <p15:guide id="14" pos="881">
          <p15:clr>
            <a:srgbClr val="A4A3A4"/>
          </p15:clr>
        </p15:guide>
        <p15:guide id="15" pos="170">
          <p15:clr>
            <a:srgbClr val="A4A3A4"/>
          </p15:clr>
        </p15:guide>
        <p15:guide id="16" pos="55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093"/>
    <a:srgbClr val="004E90"/>
    <a:srgbClr val="95B6DA"/>
    <a:srgbClr val="95B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6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866" y="72"/>
      </p:cViewPr>
      <p:guideLst>
        <p:guide orient="horz" pos="4145"/>
        <p:guide orient="horz" pos="1157"/>
        <p:guide orient="horz" pos="302"/>
        <p:guide orient="horz" pos="4080"/>
        <p:guide orient="horz" pos="488"/>
        <p:guide orient="horz" pos="2990"/>
        <p:guide orient="horz" pos="4006"/>
        <p:guide orient="horz" pos="2316"/>
        <p:guide pos="2926"/>
        <p:guide pos="5105"/>
        <p:guide pos="383"/>
        <p:guide pos="236"/>
        <p:guide pos="5579"/>
        <p:guide pos="881"/>
        <p:guide pos="170"/>
        <p:guide pos="55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wuensch\AppData\Local\Microsoft\Windows\INetCache\Content.Outlook\ODEB6JVV\AuswertungenSEU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wuensch\AppData\Local\Microsoft\Windows\INetCache\Content.Outlook\ODEB6JVV\AuswertungenSEU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2942556154201852E-2"/>
                  <c:y val="3.9985069586391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6D-42C8-AE19-CCA2B8D92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'[AuswertungenSEU2023.xlsx]Anzahl SEU'!$A$5:$A$13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 Coronajahr</c:v>
                </c:pt>
                <c:pt idx="6">
                  <c:v>2021/22 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'[AuswertungenSEU2023.xlsx]Anzahl SEU'!$B$5:$B$13</c:f>
              <c:numCache>
                <c:formatCode>General</c:formatCode>
                <c:ptCount val="9"/>
                <c:pt idx="0">
                  <c:v>10215</c:v>
                </c:pt>
                <c:pt idx="1">
                  <c:v>10771</c:v>
                </c:pt>
                <c:pt idx="2">
                  <c:v>10906</c:v>
                </c:pt>
                <c:pt idx="3">
                  <c:v>10550</c:v>
                </c:pt>
                <c:pt idx="4">
                  <c:v>10925</c:v>
                </c:pt>
                <c:pt idx="5">
                  <c:v>9081</c:v>
                </c:pt>
                <c:pt idx="6">
                  <c:v>11546</c:v>
                </c:pt>
                <c:pt idx="7">
                  <c:v>12195</c:v>
                </c:pt>
                <c:pt idx="8">
                  <c:v>12083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6D-42C8-AE19-CCA2B8D9220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29371552"/>
        <c:axId val="829379040"/>
      </c:lineChart>
      <c:catAx>
        <c:axId val="82937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29379040"/>
        <c:crosses val="autoZero"/>
        <c:auto val="1"/>
        <c:lblAlgn val="ctr"/>
        <c:lblOffset val="100"/>
        <c:noMultiLvlLbl val="0"/>
      </c:catAx>
      <c:valAx>
        <c:axId val="829379040"/>
        <c:scaling>
          <c:orientation val="minMax"/>
          <c:max val="13000"/>
          <c:min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29371552"/>
        <c:crosses val="autoZero"/>
        <c:crossBetween val="between"/>
        <c:majorUnit val="500"/>
        <c:min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[AuswertungenSEU2023.xlsx]Sprache!$B$36</c:f>
              <c:strCache>
                <c:ptCount val="1"/>
                <c:pt idx="0">
                  <c:v>Abklärungsempfehlung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[AuswertungenSEU2023.xlsx]Sprache!$A$37:$A$41</c:f>
              <c:strCache>
                <c:ptCount val="5"/>
                <c:pt idx="0">
                  <c:v>2018/19 (n=10.550)</c:v>
                </c:pt>
                <c:pt idx="1">
                  <c:v>2019/20 (n=10.925)</c:v>
                </c:pt>
                <c:pt idx="2">
                  <c:v>2021/22 (n=11.546)</c:v>
                </c:pt>
                <c:pt idx="3">
                  <c:v>2022/23 (n=12.195)</c:v>
                </c:pt>
                <c:pt idx="4">
                  <c:v>2023/24 (n=12.083)</c:v>
                </c:pt>
              </c:strCache>
            </c:strRef>
          </c:cat>
          <c:val>
            <c:numRef>
              <c:f>[AuswertungenSEU2023.xlsx]Sprache!$B$37:$B$41</c:f>
              <c:numCache>
                <c:formatCode>0.0%</c:formatCode>
                <c:ptCount val="5"/>
                <c:pt idx="0">
                  <c:v>0.11600000000000001</c:v>
                </c:pt>
                <c:pt idx="1">
                  <c:v>0.122</c:v>
                </c:pt>
                <c:pt idx="2">
                  <c:v>0.151</c:v>
                </c:pt>
                <c:pt idx="3">
                  <c:v>0.157</c:v>
                </c:pt>
                <c:pt idx="4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5-4CFD-82CE-76092ECE7797}"/>
            </c:ext>
          </c:extLst>
        </c:ser>
        <c:ser>
          <c:idx val="1"/>
          <c:order val="1"/>
          <c:tx>
            <c:strRef>
              <c:f>[AuswertungenSEU2023.xlsx]Sprache!$C$36</c:f>
              <c:strCache>
                <c:ptCount val="1"/>
                <c:pt idx="0">
                  <c:v>in Behandlung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[AuswertungenSEU2023.xlsx]Sprache!$A$37:$A$41</c:f>
              <c:strCache>
                <c:ptCount val="5"/>
                <c:pt idx="0">
                  <c:v>2018/19 (n=10.550)</c:v>
                </c:pt>
                <c:pt idx="1">
                  <c:v>2019/20 (n=10.925)</c:v>
                </c:pt>
                <c:pt idx="2">
                  <c:v>2021/22 (n=11.546)</c:v>
                </c:pt>
                <c:pt idx="3">
                  <c:v>2022/23 (n=12.195)</c:v>
                </c:pt>
                <c:pt idx="4">
                  <c:v>2023/24 (n=12.083)</c:v>
                </c:pt>
              </c:strCache>
            </c:strRef>
          </c:cat>
          <c:val>
            <c:numRef>
              <c:f>[AuswertungenSEU2023.xlsx]Sprache!$C$37:$C$41</c:f>
              <c:numCache>
                <c:formatCode>0.0%</c:formatCode>
                <c:ptCount val="5"/>
                <c:pt idx="0">
                  <c:v>0.14099999999999999</c:v>
                </c:pt>
                <c:pt idx="1">
                  <c:v>0.14199999999999999</c:v>
                </c:pt>
                <c:pt idx="2">
                  <c:v>0.156</c:v>
                </c:pt>
                <c:pt idx="3">
                  <c:v>0.156</c:v>
                </c:pt>
                <c:pt idx="4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45-4CFD-82CE-76092ECE7797}"/>
            </c:ext>
          </c:extLst>
        </c:ser>
        <c:ser>
          <c:idx val="2"/>
          <c:order val="2"/>
          <c:tx>
            <c:strRef>
              <c:f>[AuswertungenSEU2023.xlsx]Sprache!$D$36</c:f>
              <c:strCache>
                <c:ptCount val="1"/>
                <c:pt idx="0">
                  <c:v>beide Sprachuntertest (Präposition und Pluralbildung) auffällig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[AuswertungenSEU2023.xlsx]Sprache!$A$37:$A$41</c:f>
              <c:strCache>
                <c:ptCount val="5"/>
                <c:pt idx="0">
                  <c:v>2018/19 (n=10.550)</c:v>
                </c:pt>
                <c:pt idx="1">
                  <c:v>2019/20 (n=10.925)</c:v>
                </c:pt>
                <c:pt idx="2">
                  <c:v>2021/22 (n=11.546)</c:v>
                </c:pt>
                <c:pt idx="3">
                  <c:v>2022/23 (n=12.195)</c:v>
                </c:pt>
                <c:pt idx="4">
                  <c:v>2023/24 (n=12.083)</c:v>
                </c:pt>
              </c:strCache>
            </c:strRef>
          </c:cat>
          <c:val>
            <c:numRef>
              <c:f>[AuswertungenSEU2023.xlsx]Sprache!$D$37:$D$41</c:f>
              <c:numCache>
                <c:formatCode>0.0%</c:formatCode>
                <c:ptCount val="5"/>
                <c:pt idx="0">
                  <c:v>0.124</c:v>
                </c:pt>
                <c:pt idx="1">
                  <c:v>0.14000000000000001</c:v>
                </c:pt>
                <c:pt idx="2">
                  <c:v>0.153</c:v>
                </c:pt>
                <c:pt idx="3">
                  <c:v>0.16300000000000001</c:v>
                </c:pt>
                <c:pt idx="4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45-4CFD-82CE-76092ECE77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69753328"/>
        <c:axId val="1669745008"/>
      </c:barChart>
      <c:catAx>
        <c:axId val="1669753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69745008"/>
        <c:crosses val="autoZero"/>
        <c:auto val="1"/>
        <c:lblAlgn val="ctr"/>
        <c:lblOffset val="100"/>
        <c:noMultiLvlLbl val="0"/>
      </c:catAx>
      <c:valAx>
        <c:axId val="16697450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697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7060636106734776E-2"/>
          <c:y val="2.7715089723900389E-4"/>
          <c:w val="0.60360688680271968"/>
          <c:h val="0.18061890119265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4CD59-49E7-49AB-8228-E50D508B9A6A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82651F4C-AB77-4CF5-B0E7-B2CD04A788DF}">
      <dgm:prSet phldrT="[Text]" custT="1"/>
      <dgm:spPr/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große</a:t>
          </a:r>
        </a:p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Unsicher-</a:t>
          </a:r>
          <a:r>
            <a:rPr lang="de-DE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heit</a:t>
          </a:r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71E5D-4678-4614-8BA2-781980224883}" type="parTrans" cxnId="{F14F9C5B-A32C-401C-9324-890E1E91031A}">
      <dgm:prSet/>
      <dgm:spPr/>
      <dgm:t>
        <a:bodyPr/>
        <a:lstStyle/>
        <a:p>
          <a:endParaRPr lang="de-DE"/>
        </a:p>
      </dgm:t>
    </dgm:pt>
    <dgm:pt modelId="{6FA7FEAE-5B34-49C9-B5F1-D1EF635125BA}" type="sibTrans" cxnId="{F14F9C5B-A32C-401C-9324-890E1E91031A}">
      <dgm:prSet/>
      <dgm:spPr/>
      <dgm:t>
        <a:bodyPr/>
        <a:lstStyle/>
        <a:p>
          <a:endParaRPr lang="de-DE"/>
        </a:p>
      </dgm:t>
    </dgm:pt>
    <dgm:pt modelId="{5C8A8611-BA9C-449E-8430-EBDAEA987600}">
      <dgm:prSet phldrT="[Text]" custT="1"/>
      <dgm:spPr/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Fachkräftemangel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43FFF1-3D01-4C2D-9036-C2BF17EC521B}" type="parTrans" cxnId="{6B84A84B-830A-4046-8DFD-C2F2B0E56339}">
      <dgm:prSet/>
      <dgm:spPr/>
      <dgm:t>
        <a:bodyPr/>
        <a:lstStyle/>
        <a:p>
          <a:endParaRPr lang="de-DE"/>
        </a:p>
      </dgm:t>
    </dgm:pt>
    <dgm:pt modelId="{226F10BF-CFC5-4DE3-9A9E-8D90E2A1CCE2}" type="sibTrans" cxnId="{6B84A84B-830A-4046-8DFD-C2F2B0E56339}">
      <dgm:prSet/>
      <dgm:spPr/>
      <dgm:t>
        <a:bodyPr/>
        <a:lstStyle/>
        <a:p>
          <a:endParaRPr lang="de-DE"/>
        </a:p>
      </dgm:t>
    </dgm:pt>
    <dgm:pt modelId="{3D3C388E-F9C7-4DF2-AAAE-2299A63F42FC}">
      <dgm:prSet phldrT="[Text]" custT="1"/>
      <dgm:spPr/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7 von 18 Stellen unbesetzt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D2A343-17C2-48CB-B4A4-8E0B0169BB86}" type="parTrans" cxnId="{9EF7924E-8380-43A8-89B6-0C3C0E555CA6}">
      <dgm:prSet/>
      <dgm:spPr/>
      <dgm:t>
        <a:bodyPr/>
        <a:lstStyle/>
        <a:p>
          <a:endParaRPr lang="de-DE"/>
        </a:p>
      </dgm:t>
    </dgm:pt>
    <dgm:pt modelId="{2E51FA75-EDED-463B-B5CE-FB057D00BEB6}" type="sibTrans" cxnId="{9EF7924E-8380-43A8-89B6-0C3C0E555CA6}">
      <dgm:prSet/>
      <dgm:spPr/>
      <dgm:t>
        <a:bodyPr/>
        <a:lstStyle/>
        <a:p>
          <a:endParaRPr lang="de-DE"/>
        </a:p>
      </dgm:t>
    </dgm:pt>
    <dgm:pt modelId="{1F1469B5-3E8D-4C16-9369-4AB6B2D9E292}">
      <dgm:prSet phldrT="[Text]" custT="1"/>
      <dgm:spPr/>
      <dgm:t>
        <a:bodyPr/>
        <a:lstStyle/>
        <a:p>
          <a:r>
            <a:rPr lang="de-DE" sz="1400" b="1" dirty="0" smtClean="0">
              <a:latin typeface="Arial" panose="020B0604020202020204" pitchFamily="34" charset="0"/>
              <a:cs typeface="Arial" panose="020B0604020202020204" pitchFamily="34" charset="0"/>
            </a:rPr>
            <a:t>Versorgungslücke </a:t>
          </a:r>
          <a:endParaRPr lang="de-DE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EC7BB6-7A1F-4848-A38B-DDF6E86A109A}" type="parTrans" cxnId="{FA778B29-6875-4071-B7E3-96D697B61926}">
      <dgm:prSet/>
      <dgm:spPr/>
      <dgm:t>
        <a:bodyPr/>
        <a:lstStyle/>
        <a:p>
          <a:endParaRPr lang="de-DE"/>
        </a:p>
      </dgm:t>
    </dgm:pt>
    <dgm:pt modelId="{865A0D1F-5E58-4BF4-8AC2-7A87657491D7}" type="sibTrans" cxnId="{FA778B29-6875-4071-B7E3-96D697B61926}">
      <dgm:prSet/>
      <dgm:spPr/>
      <dgm:t>
        <a:bodyPr/>
        <a:lstStyle/>
        <a:p>
          <a:endParaRPr lang="de-DE"/>
        </a:p>
      </dgm:t>
    </dgm:pt>
    <dgm:pt modelId="{391074F6-7186-4DC9-B8B0-8350799A63B3}" type="pres">
      <dgm:prSet presAssocID="{A7B4CD59-49E7-49AB-8228-E50D508B9A6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07A2961-EFF4-499C-A504-70EE73AAC877}" type="pres">
      <dgm:prSet presAssocID="{A7B4CD59-49E7-49AB-8228-E50D508B9A6A}" presName="ellipse" presStyleLbl="trBgShp" presStyleIdx="0" presStyleCnt="1" custLinFactNeighborX="6200" custLinFactNeighborY="42"/>
      <dgm:spPr/>
    </dgm:pt>
    <dgm:pt modelId="{FC1EAACE-F6E6-40C2-B41B-A7B9704F121A}" type="pres">
      <dgm:prSet presAssocID="{A7B4CD59-49E7-49AB-8228-E50D508B9A6A}" presName="arrow1" presStyleLbl="fgShp" presStyleIdx="0" presStyleCnt="1" custLinFactNeighborX="30006" custLinFactNeighborY="5159"/>
      <dgm:spPr/>
    </dgm:pt>
    <dgm:pt modelId="{A044D57A-D780-4D79-AFB4-E51A45379884}" type="pres">
      <dgm:prSet presAssocID="{A7B4CD59-49E7-49AB-8228-E50D508B9A6A}" presName="rectangle" presStyleLbl="revTx" presStyleIdx="0" presStyleCnt="1" custLinFactNeighborX="6251" custLinFactNeighborY="-69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F3C266-31BB-4143-88A7-99FB73459C22}" type="pres">
      <dgm:prSet presAssocID="{5C8A8611-BA9C-449E-8430-EBDAEA987600}" presName="item1" presStyleLbl="node1" presStyleIdx="0" presStyleCnt="3" custScaleX="168115" custScaleY="134010" custLinFactNeighborX="6226" custLinFactNeighborY="338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AC899B-50F1-41AA-ABB0-2FC500CCA914}" type="pres">
      <dgm:prSet presAssocID="{3D3C388E-F9C7-4DF2-AAAE-2299A63F42FC}" presName="item2" presStyleLbl="node1" presStyleIdx="1" presStyleCnt="3" custScaleX="134646" custScaleY="129290" custLinFactNeighborX="10458" custLinFactNeighborY="19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2E3C5A-CF21-4D81-960B-DBD7F8832E26}" type="pres">
      <dgm:prSet presAssocID="{1F1469B5-3E8D-4C16-9369-4AB6B2D9E292}" presName="item3" presStyleLbl="node1" presStyleIdx="2" presStyleCnt="3" custScaleX="130688" custScaleY="120221" custLinFactNeighborX="40903" custLinFactNeighborY="2158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71FB3F-C0B3-4B08-8CB0-C64340D1E41C}" type="pres">
      <dgm:prSet presAssocID="{A7B4CD59-49E7-49AB-8228-E50D508B9A6A}" presName="funnel" presStyleLbl="trAlignAcc1" presStyleIdx="0" presStyleCnt="1" custScaleX="114819" custScaleY="118361" custLinFactNeighborX="5358" custLinFactNeighborY="8410"/>
      <dgm:spPr/>
    </dgm:pt>
  </dgm:ptLst>
  <dgm:cxnLst>
    <dgm:cxn modelId="{FA778B29-6875-4071-B7E3-96D697B61926}" srcId="{A7B4CD59-49E7-49AB-8228-E50D508B9A6A}" destId="{1F1469B5-3E8D-4C16-9369-4AB6B2D9E292}" srcOrd="3" destOrd="0" parTransId="{80EC7BB6-7A1F-4848-A38B-DDF6E86A109A}" sibTransId="{865A0D1F-5E58-4BF4-8AC2-7A87657491D7}"/>
    <dgm:cxn modelId="{E243B53A-9699-4CB1-8650-450B02E46B78}" type="presOf" srcId="{3D3C388E-F9C7-4DF2-AAAE-2299A63F42FC}" destId="{DDF3C266-31BB-4143-88A7-99FB73459C22}" srcOrd="0" destOrd="0" presId="urn:microsoft.com/office/officeart/2005/8/layout/funnel1"/>
    <dgm:cxn modelId="{6B84A84B-830A-4046-8DFD-C2F2B0E56339}" srcId="{A7B4CD59-49E7-49AB-8228-E50D508B9A6A}" destId="{5C8A8611-BA9C-449E-8430-EBDAEA987600}" srcOrd="1" destOrd="0" parTransId="{DC43FFF1-3D01-4C2D-9036-C2BF17EC521B}" sibTransId="{226F10BF-CFC5-4DE3-9A9E-8D90E2A1CCE2}"/>
    <dgm:cxn modelId="{F14F9C5B-A32C-401C-9324-890E1E91031A}" srcId="{A7B4CD59-49E7-49AB-8228-E50D508B9A6A}" destId="{82651F4C-AB77-4CF5-B0E7-B2CD04A788DF}" srcOrd="0" destOrd="0" parTransId="{AA471E5D-4678-4614-8BA2-781980224883}" sibTransId="{6FA7FEAE-5B34-49C9-B5F1-D1EF635125BA}"/>
    <dgm:cxn modelId="{985E3643-42EC-4A20-BF2C-5E142026E4B0}" type="presOf" srcId="{A7B4CD59-49E7-49AB-8228-E50D508B9A6A}" destId="{391074F6-7186-4DC9-B8B0-8350799A63B3}" srcOrd="0" destOrd="0" presId="urn:microsoft.com/office/officeart/2005/8/layout/funnel1"/>
    <dgm:cxn modelId="{9B74A2B1-FA17-4F25-8D8C-FE43B9DDBB7C}" type="presOf" srcId="{5C8A8611-BA9C-449E-8430-EBDAEA987600}" destId="{9DAC899B-50F1-41AA-ABB0-2FC500CCA914}" srcOrd="0" destOrd="0" presId="urn:microsoft.com/office/officeart/2005/8/layout/funnel1"/>
    <dgm:cxn modelId="{9EF7924E-8380-43A8-89B6-0C3C0E555CA6}" srcId="{A7B4CD59-49E7-49AB-8228-E50D508B9A6A}" destId="{3D3C388E-F9C7-4DF2-AAAE-2299A63F42FC}" srcOrd="2" destOrd="0" parTransId="{4BD2A343-17C2-48CB-B4A4-8E0B0169BB86}" sibTransId="{2E51FA75-EDED-463B-B5CE-FB057D00BEB6}"/>
    <dgm:cxn modelId="{C8CCF895-3B17-407C-98C7-5AC73A78E4C4}" type="presOf" srcId="{1F1469B5-3E8D-4C16-9369-4AB6B2D9E292}" destId="{A044D57A-D780-4D79-AFB4-E51A45379884}" srcOrd="0" destOrd="0" presId="urn:microsoft.com/office/officeart/2005/8/layout/funnel1"/>
    <dgm:cxn modelId="{D3787FA6-C34E-47A6-8708-BD48771ABEBD}" type="presOf" srcId="{82651F4C-AB77-4CF5-B0E7-B2CD04A788DF}" destId="{A72E3C5A-CF21-4D81-960B-DBD7F8832E26}" srcOrd="0" destOrd="0" presId="urn:microsoft.com/office/officeart/2005/8/layout/funnel1"/>
    <dgm:cxn modelId="{B8EF505D-D8C8-45C6-ADBF-FB2A9F9E7CCB}" type="presParOf" srcId="{391074F6-7186-4DC9-B8B0-8350799A63B3}" destId="{707A2961-EFF4-499C-A504-70EE73AAC877}" srcOrd="0" destOrd="0" presId="urn:microsoft.com/office/officeart/2005/8/layout/funnel1"/>
    <dgm:cxn modelId="{EE28A121-0C0E-44CD-82C5-5F2D0878D9E3}" type="presParOf" srcId="{391074F6-7186-4DC9-B8B0-8350799A63B3}" destId="{FC1EAACE-F6E6-40C2-B41B-A7B9704F121A}" srcOrd="1" destOrd="0" presId="urn:microsoft.com/office/officeart/2005/8/layout/funnel1"/>
    <dgm:cxn modelId="{F1AF7478-4A5D-44B8-8449-2D68CD01F7FF}" type="presParOf" srcId="{391074F6-7186-4DC9-B8B0-8350799A63B3}" destId="{A044D57A-D780-4D79-AFB4-E51A45379884}" srcOrd="2" destOrd="0" presId="urn:microsoft.com/office/officeart/2005/8/layout/funnel1"/>
    <dgm:cxn modelId="{C061ACD5-0A6E-4AB8-A773-5178D52C5EE3}" type="presParOf" srcId="{391074F6-7186-4DC9-B8B0-8350799A63B3}" destId="{DDF3C266-31BB-4143-88A7-99FB73459C22}" srcOrd="3" destOrd="0" presId="urn:microsoft.com/office/officeart/2005/8/layout/funnel1"/>
    <dgm:cxn modelId="{2520C6FB-BE0F-4E56-93F2-8A90FB5D21E2}" type="presParOf" srcId="{391074F6-7186-4DC9-B8B0-8350799A63B3}" destId="{9DAC899B-50F1-41AA-ABB0-2FC500CCA914}" srcOrd="4" destOrd="0" presId="urn:microsoft.com/office/officeart/2005/8/layout/funnel1"/>
    <dgm:cxn modelId="{78E78DBC-7AF9-4F17-B7AD-1E507B3AF9CB}" type="presParOf" srcId="{391074F6-7186-4DC9-B8B0-8350799A63B3}" destId="{A72E3C5A-CF21-4D81-960B-DBD7F8832E26}" srcOrd="5" destOrd="0" presId="urn:microsoft.com/office/officeart/2005/8/layout/funnel1"/>
    <dgm:cxn modelId="{B2D69EC0-253F-47FF-8395-5A166D2D840D}" type="presParOf" srcId="{391074F6-7186-4DC9-B8B0-8350799A63B3}" destId="{E371FB3F-C0B3-4B08-8CB0-C64340D1E41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631863-960C-4587-AEEB-50D6598A9606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51559921-3126-4425-9DC4-8D96F1F0C0F3}">
      <dgm:prSet phldrT="[Text]" custT="1"/>
      <dgm:spPr/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Fachkräftemangel = Hürde für die Umsetzung der alltagsintegrierten Sprachbildung und -förderung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6A5ED-3155-4BEB-B29F-0C6D260162AC}" type="parTrans" cxnId="{B58E327B-697A-402E-9F9A-62C6D68A1F80}">
      <dgm:prSet/>
      <dgm:spPr/>
      <dgm:t>
        <a:bodyPr/>
        <a:lstStyle/>
        <a:p>
          <a:endParaRPr lang="de-DE"/>
        </a:p>
      </dgm:t>
    </dgm:pt>
    <dgm:pt modelId="{C895661D-486D-471A-90D6-A7031A5C405C}" type="sibTrans" cxnId="{B58E327B-697A-402E-9F9A-62C6D68A1F80}">
      <dgm:prSet/>
      <dgm:spPr/>
      <dgm:t>
        <a:bodyPr/>
        <a:lstStyle/>
        <a:p>
          <a:endParaRPr lang="de-DE"/>
        </a:p>
      </dgm:t>
    </dgm:pt>
    <dgm:pt modelId="{8CD25BE6-2579-4801-BC8C-F5A292DE80C3}">
      <dgm:prSet phldrT="[Text]" custT="1"/>
      <dgm:spPr/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Spezialisierte Fördermaterialien können die Qualität der Sprachförderung unterstützen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8F3A8-F8C2-44D4-A878-50431B3D08ED}" type="parTrans" cxnId="{E535F930-87F3-4BF0-8DBA-7D550BAFE243}">
      <dgm:prSet/>
      <dgm:spPr/>
      <dgm:t>
        <a:bodyPr/>
        <a:lstStyle/>
        <a:p>
          <a:endParaRPr lang="de-DE"/>
        </a:p>
      </dgm:t>
    </dgm:pt>
    <dgm:pt modelId="{A895F352-105E-4712-A174-4F8820FE110C}" type="sibTrans" cxnId="{E535F930-87F3-4BF0-8DBA-7D550BAFE243}">
      <dgm:prSet/>
      <dgm:spPr/>
      <dgm:t>
        <a:bodyPr/>
        <a:lstStyle/>
        <a:p>
          <a:endParaRPr lang="de-DE"/>
        </a:p>
      </dgm:t>
    </dgm:pt>
    <dgm:pt modelId="{507660A8-4352-47B6-B892-C7CE1FCFF8B4}" type="pres">
      <dgm:prSet presAssocID="{0B631863-960C-4587-AEEB-50D6598A9606}" presName="CompostProcess" presStyleCnt="0">
        <dgm:presLayoutVars>
          <dgm:dir/>
          <dgm:resizeHandles val="exact"/>
        </dgm:presLayoutVars>
      </dgm:prSet>
      <dgm:spPr/>
    </dgm:pt>
    <dgm:pt modelId="{40528982-1EC3-4AD9-8B7F-DF09D3E18D98}" type="pres">
      <dgm:prSet presAssocID="{0B631863-960C-4587-AEEB-50D6598A9606}" presName="arrow" presStyleLbl="bgShp" presStyleIdx="0" presStyleCnt="1" custScaleX="101342" custLinFactNeighborX="-3729"/>
      <dgm:spPr/>
    </dgm:pt>
    <dgm:pt modelId="{C00DCF24-A0A2-4E9E-80BC-874126C60707}" type="pres">
      <dgm:prSet presAssocID="{0B631863-960C-4587-AEEB-50D6598A9606}" presName="linearProcess" presStyleCnt="0"/>
      <dgm:spPr/>
    </dgm:pt>
    <dgm:pt modelId="{F32B95C3-555F-499E-9595-CB7C29326531}" type="pres">
      <dgm:prSet presAssocID="{51559921-3126-4425-9DC4-8D96F1F0C0F3}" presName="textNode" presStyleLbl="node1" presStyleIdx="0" presStyleCnt="2" custLinFactNeighborX="-87618" custLinFactNeighborY="-10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65778C-D741-4750-AC26-3FC381401BCB}" type="pres">
      <dgm:prSet presAssocID="{C895661D-486D-471A-90D6-A7031A5C405C}" presName="sibTrans" presStyleCnt="0"/>
      <dgm:spPr/>
    </dgm:pt>
    <dgm:pt modelId="{8D250AFE-B401-453A-B781-8B36803B6AB5}" type="pres">
      <dgm:prSet presAssocID="{8CD25BE6-2579-4801-BC8C-F5A292DE80C3}" presName="textNode" presStyleLbl="node1" presStyleIdx="1" presStyleCnt="2" custLinFactX="-9156" custLinFactNeighborX="-100000" custLinFactNeighborY="-10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791328A-DD0E-4CD8-AD4B-933424278F3E}" type="presOf" srcId="{51559921-3126-4425-9DC4-8D96F1F0C0F3}" destId="{F32B95C3-555F-499E-9595-CB7C29326531}" srcOrd="0" destOrd="0" presId="urn:microsoft.com/office/officeart/2005/8/layout/hProcess9"/>
    <dgm:cxn modelId="{E535F930-87F3-4BF0-8DBA-7D550BAFE243}" srcId="{0B631863-960C-4587-AEEB-50D6598A9606}" destId="{8CD25BE6-2579-4801-BC8C-F5A292DE80C3}" srcOrd="1" destOrd="0" parTransId="{72E8F3A8-F8C2-44D4-A878-50431B3D08ED}" sibTransId="{A895F352-105E-4712-A174-4F8820FE110C}"/>
    <dgm:cxn modelId="{7107F5F0-71F4-4944-9131-F651758131A1}" type="presOf" srcId="{8CD25BE6-2579-4801-BC8C-F5A292DE80C3}" destId="{8D250AFE-B401-453A-B781-8B36803B6AB5}" srcOrd="0" destOrd="0" presId="urn:microsoft.com/office/officeart/2005/8/layout/hProcess9"/>
    <dgm:cxn modelId="{B58E327B-697A-402E-9F9A-62C6D68A1F80}" srcId="{0B631863-960C-4587-AEEB-50D6598A9606}" destId="{51559921-3126-4425-9DC4-8D96F1F0C0F3}" srcOrd="0" destOrd="0" parTransId="{3896A5ED-3155-4BEB-B29F-0C6D260162AC}" sibTransId="{C895661D-486D-471A-90D6-A7031A5C405C}"/>
    <dgm:cxn modelId="{2884C37D-4FFC-408A-96EB-BBCF80A08C72}" type="presOf" srcId="{0B631863-960C-4587-AEEB-50D6598A9606}" destId="{507660A8-4352-47B6-B892-C7CE1FCFF8B4}" srcOrd="0" destOrd="0" presId="urn:microsoft.com/office/officeart/2005/8/layout/hProcess9"/>
    <dgm:cxn modelId="{22571F73-AAA6-4D07-ABB2-42144D6EEF8B}" type="presParOf" srcId="{507660A8-4352-47B6-B892-C7CE1FCFF8B4}" destId="{40528982-1EC3-4AD9-8B7F-DF09D3E18D98}" srcOrd="0" destOrd="0" presId="urn:microsoft.com/office/officeart/2005/8/layout/hProcess9"/>
    <dgm:cxn modelId="{E01378BA-CFC8-4049-AB21-A1DE8339BEED}" type="presParOf" srcId="{507660A8-4352-47B6-B892-C7CE1FCFF8B4}" destId="{C00DCF24-A0A2-4E9E-80BC-874126C60707}" srcOrd="1" destOrd="0" presId="urn:microsoft.com/office/officeart/2005/8/layout/hProcess9"/>
    <dgm:cxn modelId="{4DD2BB0D-109C-4EB3-9191-FA753A851448}" type="presParOf" srcId="{C00DCF24-A0A2-4E9E-80BC-874126C60707}" destId="{F32B95C3-555F-499E-9595-CB7C29326531}" srcOrd="0" destOrd="0" presId="urn:microsoft.com/office/officeart/2005/8/layout/hProcess9"/>
    <dgm:cxn modelId="{93BFD0D8-C7CD-4FA8-B627-0195E07026BC}" type="presParOf" srcId="{C00DCF24-A0A2-4E9E-80BC-874126C60707}" destId="{0065778C-D741-4750-AC26-3FC381401BCB}" srcOrd="1" destOrd="0" presId="urn:microsoft.com/office/officeart/2005/8/layout/hProcess9"/>
    <dgm:cxn modelId="{2D7A76CB-6098-47DD-939C-17F7EF1B97DD}" type="presParOf" srcId="{C00DCF24-A0A2-4E9E-80BC-874126C60707}" destId="{8D250AFE-B401-453A-B781-8B36803B6AB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BDF879-54F6-408F-BA3C-203E0D8F443A}" type="doc">
      <dgm:prSet loTypeId="urn:microsoft.com/office/officeart/2008/layout/HexagonCluster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5BCAA822-CF37-43D9-A90D-06008EA60842}">
      <dgm:prSet phldrT="[Text]" custT="1"/>
      <dgm:spPr/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Zunehmende Quoten an sozial-pädagogischen Assistenz-kräften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B9993-7976-47C7-8951-C1824E32C609}" type="parTrans" cxnId="{5B25FA19-43EE-45FF-8C80-AE6974BF6796}">
      <dgm:prSet/>
      <dgm:spPr/>
      <dgm:t>
        <a:bodyPr/>
        <a:lstStyle/>
        <a:p>
          <a:endParaRPr lang="de-DE"/>
        </a:p>
      </dgm:t>
    </dgm:pt>
    <dgm:pt modelId="{BB6745BB-F59B-47EF-8D05-9C5A562EC477}" type="sibTrans" cxnId="{5B25FA19-43EE-45FF-8C80-AE6974BF679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de-DE"/>
        </a:p>
      </dgm:t>
    </dgm:pt>
    <dgm:pt modelId="{41CAF7C6-9363-4ED9-B0FF-1329048BF674}">
      <dgm:prSet phldrT="[Text]" custT="1"/>
      <dgm:spPr/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Hohe Fluktuation des Personals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F834E9-500E-44B6-8CAD-C649EA476190}" type="parTrans" cxnId="{DFE10D31-47BE-420B-962E-636C6BD749AE}">
      <dgm:prSet/>
      <dgm:spPr/>
      <dgm:t>
        <a:bodyPr/>
        <a:lstStyle/>
        <a:p>
          <a:endParaRPr lang="de-DE"/>
        </a:p>
      </dgm:t>
    </dgm:pt>
    <dgm:pt modelId="{E43FDBE7-0CA8-4AFE-8989-27109E9C1FCE}" type="sibTrans" cxnId="{DFE10D31-47BE-420B-962E-636C6BD749AE}">
      <dgm:prSet/>
      <dgm:spPr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9B3B95F-991E-4156-8618-ACF9871B8D72}">
      <dgm:prSet phldrT="[Text]" custT="1"/>
      <dgm:spPr/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Mangel an qualifizierten Fachkräften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373817-B716-440C-9A87-847EF9C8C3D4}" type="parTrans" cxnId="{53A5EF14-B088-4946-95ED-2A7077D15E61}">
      <dgm:prSet/>
      <dgm:spPr/>
      <dgm:t>
        <a:bodyPr/>
        <a:lstStyle/>
        <a:p>
          <a:endParaRPr lang="de-DE"/>
        </a:p>
      </dgm:t>
    </dgm:pt>
    <dgm:pt modelId="{B4B839FE-E4C8-4E62-8BAF-B32BBEA6B0DF}" type="sibTrans" cxnId="{53A5EF14-B088-4946-95ED-2A7077D15E61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de-DE"/>
        </a:p>
      </dgm:t>
    </dgm:pt>
    <dgm:pt modelId="{32199369-C22F-454E-8717-7B63D08AB8EA}" type="pres">
      <dgm:prSet presAssocID="{9DBDF879-54F6-408F-BA3C-203E0D8F443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de-DE"/>
        </a:p>
      </dgm:t>
    </dgm:pt>
    <dgm:pt modelId="{6DCD36D4-F4A6-4D60-8B22-CD2859F3E19D}" type="pres">
      <dgm:prSet presAssocID="{5BCAA822-CF37-43D9-A90D-06008EA60842}" presName="text1" presStyleCnt="0"/>
      <dgm:spPr/>
    </dgm:pt>
    <dgm:pt modelId="{01BFD6F0-E381-45C0-A778-B1F8FB78886F}" type="pres">
      <dgm:prSet presAssocID="{5BCAA822-CF37-43D9-A90D-06008EA60842}" presName="textRepeatNode" presStyleLbl="alignNode1" presStyleIdx="0" presStyleCnt="3" custScaleX="105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EAF541-5566-4D9B-84B1-45439876AA2F}" type="pres">
      <dgm:prSet presAssocID="{5BCAA822-CF37-43D9-A90D-06008EA60842}" presName="textaccent1" presStyleCnt="0"/>
      <dgm:spPr/>
    </dgm:pt>
    <dgm:pt modelId="{39F353DA-2746-4F56-8DA3-44143D3DBF00}" type="pres">
      <dgm:prSet presAssocID="{5BCAA822-CF37-43D9-A90D-06008EA60842}" presName="accentRepeatNode" presStyleLbl="solidAlignAcc1" presStyleIdx="0" presStyleCnt="6"/>
      <dgm:spPr/>
    </dgm:pt>
    <dgm:pt modelId="{2BF7D6A3-5D42-494C-9BD3-CF02FA114A77}" type="pres">
      <dgm:prSet presAssocID="{BB6745BB-F59B-47EF-8D05-9C5A562EC477}" presName="image1" presStyleCnt="0"/>
      <dgm:spPr/>
    </dgm:pt>
    <dgm:pt modelId="{BEF1A323-455A-4175-8F8A-147CDFDDC059}" type="pres">
      <dgm:prSet presAssocID="{BB6745BB-F59B-47EF-8D05-9C5A562EC477}" presName="imageRepeatNode" presStyleLbl="alignAcc1" presStyleIdx="0" presStyleCnt="3"/>
      <dgm:spPr/>
      <dgm:t>
        <a:bodyPr/>
        <a:lstStyle/>
        <a:p>
          <a:endParaRPr lang="de-DE"/>
        </a:p>
      </dgm:t>
    </dgm:pt>
    <dgm:pt modelId="{6B3B22ED-C0C7-49AC-B04F-4562C6583F8E}" type="pres">
      <dgm:prSet presAssocID="{BB6745BB-F59B-47EF-8D05-9C5A562EC477}" presName="imageaccent1" presStyleCnt="0"/>
      <dgm:spPr/>
    </dgm:pt>
    <dgm:pt modelId="{17C3D22A-1A7A-4694-BCD7-80B7753AB0C0}" type="pres">
      <dgm:prSet presAssocID="{BB6745BB-F59B-47EF-8D05-9C5A562EC477}" presName="accentRepeatNode" presStyleLbl="solidAlignAcc1" presStyleIdx="1" presStyleCnt="6"/>
      <dgm:spPr/>
    </dgm:pt>
    <dgm:pt modelId="{143D196B-BD10-4D18-B6FA-8A7C59051A97}" type="pres">
      <dgm:prSet presAssocID="{41CAF7C6-9363-4ED9-B0FF-1329048BF674}" presName="text2" presStyleCnt="0"/>
      <dgm:spPr/>
    </dgm:pt>
    <dgm:pt modelId="{1C1DC8CC-34FD-4351-81BD-CD071063075B}" type="pres">
      <dgm:prSet presAssocID="{41CAF7C6-9363-4ED9-B0FF-1329048BF674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D7FD6E-74B4-439C-8425-1B8582AF9DC1}" type="pres">
      <dgm:prSet presAssocID="{41CAF7C6-9363-4ED9-B0FF-1329048BF674}" presName="textaccent2" presStyleCnt="0"/>
      <dgm:spPr/>
    </dgm:pt>
    <dgm:pt modelId="{14CA2F25-3973-48E4-B153-C9E2A7880289}" type="pres">
      <dgm:prSet presAssocID="{41CAF7C6-9363-4ED9-B0FF-1329048BF674}" presName="accentRepeatNode" presStyleLbl="solidAlignAcc1" presStyleIdx="2" presStyleCnt="6"/>
      <dgm:spPr/>
    </dgm:pt>
    <dgm:pt modelId="{EA69C83B-D250-4551-B51B-5A24FA399920}" type="pres">
      <dgm:prSet presAssocID="{E43FDBE7-0CA8-4AFE-8989-27109E9C1FCE}" presName="image2" presStyleCnt="0"/>
      <dgm:spPr/>
    </dgm:pt>
    <dgm:pt modelId="{A8B8EB10-CFB8-4BF1-96B5-0B997D5F5F4C}" type="pres">
      <dgm:prSet presAssocID="{E43FDBE7-0CA8-4AFE-8989-27109E9C1FCE}" presName="imageRepeatNode" presStyleLbl="alignAcc1" presStyleIdx="1" presStyleCnt="3"/>
      <dgm:spPr/>
      <dgm:t>
        <a:bodyPr/>
        <a:lstStyle/>
        <a:p>
          <a:endParaRPr lang="de-DE"/>
        </a:p>
      </dgm:t>
    </dgm:pt>
    <dgm:pt modelId="{CEFA24D4-1483-45BA-A0AD-D9C5D9F43EF6}" type="pres">
      <dgm:prSet presAssocID="{E43FDBE7-0CA8-4AFE-8989-27109E9C1FCE}" presName="imageaccent2" presStyleCnt="0"/>
      <dgm:spPr/>
    </dgm:pt>
    <dgm:pt modelId="{03351FF9-A71E-4AA1-9C92-26C95372E02D}" type="pres">
      <dgm:prSet presAssocID="{E43FDBE7-0CA8-4AFE-8989-27109E9C1FCE}" presName="accentRepeatNode" presStyleLbl="solidAlignAcc1" presStyleIdx="3" presStyleCnt="6"/>
      <dgm:spPr/>
    </dgm:pt>
    <dgm:pt modelId="{60F21F8D-0A98-487B-8242-9BDD9E630585}" type="pres">
      <dgm:prSet presAssocID="{E9B3B95F-991E-4156-8618-ACF9871B8D72}" presName="text3" presStyleCnt="0"/>
      <dgm:spPr/>
    </dgm:pt>
    <dgm:pt modelId="{6501735E-2C47-4026-95C8-88B70C3A3B2B}" type="pres">
      <dgm:prSet presAssocID="{E9B3B95F-991E-4156-8618-ACF9871B8D7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4B29FE-BE87-4CDA-985A-D5227CF4012A}" type="pres">
      <dgm:prSet presAssocID="{E9B3B95F-991E-4156-8618-ACF9871B8D72}" presName="textaccent3" presStyleCnt="0"/>
      <dgm:spPr/>
    </dgm:pt>
    <dgm:pt modelId="{99C6C590-4415-45A6-8718-C1099F21D208}" type="pres">
      <dgm:prSet presAssocID="{E9B3B95F-991E-4156-8618-ACF9871B8D72}" presName="accentRepeatNode" presStyleLbl="solidAlignAcc1" presStyleIdx="4" presStyleCnt="6"/>
      <dgm:spPr/>
    </dgm:pt>
    <dgm:pt modelId="{C9777940-F422-4BF2-956D-BC9FA3BA000F}" type="pres">
      <dgm:prSet presAssocID="{B4B839FE-E4C8-4E62-8BAF-B32BBEA6B0DF}" presName="image3" presStyleCnt="0"/>
      <dgm:spPr/>
    </dgm:pt>
    <dgm:pt modelId="{79C8A307-FBD7-4049-9655-CF49BA1C6BE1}" type="pres">
      <dgm:prSet presAssocID="{B4B839FE-E4C8-4E62-8BAF-B32BBEA6B0DF}" presName="imageRepeatNode" presStyleLbl="alignAcc1" presStyleIdx="2" presStyleCnt="3"/>
      <dgm:spPr/>
      <dgm:t>
        <a:bodyPr/>
        <a:lstStyle/>
        <a:p>
          <a:endParaRPr lang="de-DE"/>
        </a:p>
      </dgm:t>
    </dgm:pt>
    <dgm:pt modelId="{A3021563-BBDB-4B2A-BF75-713547691423}" type="pres">
      <dgm:prSet presAssocID="{B4B839FE-E4C8-4E62-8BAF-B32BBEA6B0DF}" presName="imageaccent3" presStyleCnt="0"/>
      <dgm:spPr/>
    </dgm:pt>
    <dgm:pt modelId="{51E9F725-D2DF-449B-93F5-608F170D8461}" type="pres">
      <dgm:prSet presAssocID="{B4B839FE-E4C8-4E62-8BAF-B32BBEA6B0DF}" presName="accentRepeatNode" presStyleLbl="solidAlignAcc1" presStyleIdx="5" presStyleCnt="6"/>
      <dgm:spPr/>
    </dgm:pt>
  </dgm:ptLst>
  <dgm:cxnLst>
    <dgm:cxn modelId="{DA2F3EDF-2EB8-46CB-A511-06F8FEE7D71C}" type="presOf" srcId="{9DBDF879-54F6-408F-BA3C-203E0D8F443A}" destId="{32199369-C22F-454E-8717-7B63D08AB8EA}" srcOrd="0" destOrd="0" presId="urn:microsoft.com/office/officeart/2008/layout/HexagonCluster"/>
    <dgm:cxn modelId="{3B30EA19-450D-4AE5-8505-98EEFFA10CD5}" type="presOf" srcId="{B4B839FE-E4C8-4E62-8BAF-B32BBEA6B0DF}" destId="{79C8A307-FBD7-4049-9655-CF49BA1C6BE1}" srcOrd="0" destOrd="0" presId="urn:microsoft.com/office/officeart/2008/layout/HexagonCluster"/>
    <dgm:cxn modelId="{53A5EF14-B088-4946-95ED-2A7077D15E61}" srcId="{9DBDF879-54F6-408F-BA3C-203E0D8F443A}" destId="{E9B3B95F-991E-4156-8618-ACF9871B8D72}" srcOrd="2" destOrd="0" parTransId="{1A373817-B716-440C-9A87-847EF9C8C3D4}" sibTransId="{B4B839FE-E4C8-4E62-8BAF-B32BBEA6B0DF}"/>
    <dgm:cxn modelId="{A2B163C8-4090-4D03-B8E0-CA184B8AF232}" type="presOf" srcId="{BB6745BB-F59B-47EF-8D05-9C5A562EC477}" destId="{BEF1A323-455A-4175-8F8A-147CDFDDC059}" srcOrd="0" destOrd="0" presId="urn:microsoft.com/office/officeart/2008/layout/HexagonCluster"/>
    <dgm:cxn modelId="{5B25FA19-43EE-45FF-8C80-AE6974BF6796}" srcId="{9DBDF879-54F6-408F-BA3C-203E0D8F443A}" destId="{5BCAA822-CF37-43D9-A90D-06008EA60842}" srcOrd="0" destOrd="0" parTransId="{671B9993-7976-47C7-8951-C1824E32C609}" sibTransId="{BB6745BB-F59B-47EF-8D05-9C5A562EC477}"/>
    <dgm:cxn modelId="{6FFB1118-CD9D-4D70-B7FC-040AF7BF4697}" type="presOf" srcId="{5BCAA822-CF37-43D9-A90D-06008EA60842}" destId="{01BFD6F0-E381-45C0-A778-B1F8FB78886F}" srcOrd="0" destOrd="0" presId="urn:microsoft.com/office/officeart/2008/layout/HexagonCluster"/>
    <dgm:cxn modelId="{50C61C92-A97F-4557-8D37-A5D9A6DD12C6}" type="presOf" srcId="{E43FDBE7-0CA8-4AFE-8989-27109E9C1FCE}" destId="{A8B8EB10-CFB8-4BF1-96B5-0B997D5F5F4C}" srcOrd="0" destOrd="0" presId="urn:microsoft.com/office/officeart/2008/layout/HexagonCluster"/>
    <dgm:cxn modelId="{11E59CD2-12F7-4C82-9D8F-098E41B15E46}" type="presOf" srcId="{41CAF7C6-9363-4ED9-B0FF-1329048BF674}" destId="{1C1DC8CC-34FD-4351-81BD-CD071063075B}" srcOrd="0" destOrd="0" presId="urn:microsoft.com/office/officeart/2008/layout/HexagonCluster"/>
    <dgm:cxn modelId="{24ED1CA0-BE59-4AB3-A4FE-1A0699A48B0D}" type="presOf" srcId="{E9B3B95F-991E-4156-8618-ACF9871B8D72}" destId="{6501735E-2C47-4026-95C8-88B70C3A3B2B}" srcOrd="0" destOrd="0" presId="urn:microsoft.com/office/officeart/2008/layout/HexagonCluster"/>
    <dgm:cxn modelId="{DFE10D31-47BE-420B-962E-636C6BD749AE}" srcId="{9DBDF879-54F6-408F-BA3C-203E0D8F443A}" destId="{41CAF7C6-9363-4ED9-B0FF-1329048BF674}" srcOrd="1" destOrd="0" parTransId="{60F834E9-500E-44B6-8CAD-C649EA476190}" sibTransId="{E43FDBE7-0CA8-4AFE-8989-27109E9C1FCE}"/>
    <dgm:cxn modelId="{BA2A0CE5-D519-4617-8539-2D916A99EFDC}" type="presParOf" srcId="{32199369-C22F-454E-8717-7B63D08AB8EA}" destId="{6DCD36D4-F4A6-4D60-8B22-CD2859F3E19D}" srcOrd="0" destOrd="0" presId="urn:microsoft.com/office/officeart/2008/layout/HexagonCluster"/>
    <dgm:cxn modelId="{89DA7075-1256-461E-A07E-A868C1F76BFC}" type="presParOf" srcId="{6DCD36D4-F4A6-4D60-8B22-CD2859F3E19D}" destId="{01BFD6F0-E381-45C0-A778-B1F8FB78886F}" srcOrd="0" destOrd="0" presId="urn:microsoft.com/office/officeart/2008/layout/HexagonCluster"/>
    <dgm:cxn modelId="{BC8A42F9-5A95-4C55-A998-41AC4E7503EE}" type="presParOf" srcId="{32199369-C22F-454E-8717-7B63D08AB8EA}" destId="{0DEAF541-5566-4D9B-84B1-45439876AA2F}" srcOrd="1" destOrd="0" presId="urn:microsoft.com/office/officeart/2008/layout/HexagonCluster"/>
    <dgm:cxn modelId="{E8BAC359-2667-4571-8F26-6A2416DB34F0}" type="presParOf" srcId="{0DEAF541-5566-4D9B-84B1-45439876AA2F}" destId="{39F353DA-2746-4F56-8DA3-44143D3DBF00}" srcOrd="0" destOrd="0" presId="urn:microsoft.com/office/officeart/2008/layout/HexagonCluster"/>
    <dgm:cxn modelId="{94B7BF6C-1077-40BA-8CBF-3B36FC8AF3CA}" type="presParOf" srcId="{32199369-C22F-454E-8717-7B63D08AB8EA}" destId="{2BF7D6A3-5D42-494C-9BD3-CF02FA114A77}" srcOrd="2" destOrd="0" presId="urn:microsoft.com/office/officeart/2008/layout/HexagonCluster"/>
    <dgm:cxn modelId="{4F5D125F-2E04-4CAF-A78F-0B337BFCBD54}" type="presParOf" srcId="{2BF7D6A3-5D42-494C-9BD3-CF02FA114A77}" destId="{BEF1A323-455A-4175-8F8A-147CDFDDC059}" srcOrd="0" destOrd="0" presId="urn:microsoft.com/office/officeart/2008/layout/HexagonCluster"/>
    <dgm:cxn modelId="{2D8D9DC2-1291-42CC-952A-E7955A81437D}" type="presParOf" srcId="{32199369-C22F-454E-8717-7B63D08AB8EA}" destId="{6B3B22ED-C0C7-49AC-B04F-4562C6583F8E}" srcOrd="3" destOrd="0" presId="urn:microsoft.com/office/officeart/2008/layout/HexagonCluster"/>
    <dgm:cxn modelId="{A3ED944D-EC0E-4170-B5EF-7A8390430CDE}" type="presParOf" srcId="{6B3B22ED-C0C7-49AC-B04F-4562C6583F8E}" destId="{17C3D22A-1A7A-4694-BCD7-80B7753AB0C0}" srcOrd="0" destOrd="0" presId="urn:microsoft.com/office/officeart/2008/layout/HexagonCluster"/>
    <dgm:cxn modelId="{C4A1CBA0-9CEB-44DE-8A78-70C02B9B7449}" type="presParOf" srcId="{32199369-C22F-454E-8717-7B63D08AB8EA}" destId="{143D196B-BD10-4D18-B6FA-8A7C59051A97}" srcOrd="4" destOrd="0" presId="urn:microsoft.com/office/officeart/2008/layout/HexagonCluster"/>
    <dgm:cxn modelId="{56831862-D1B5-486D-AF73-5505048747EE}" type="presParOf" srcId="{143D196B-BD10-4D18-B6FA-8A7C59051A97}" destId="{1C1DC8CC-34FD-4351-81BD-CD071063075B}" srcOrd="0" destOrd="0" presId="urn:microsoft.com/office/officeart/2008/layout/HexagonCluster"/>
    <dgm:cxn modelId="{6BDCA913-CE96-4A42-AA53-5D6829B4F4AD}" type="presParOf" srcId="{32199369-C22F-454E-8717-7B63D08AB8EA}" destId="{6ED7FD6E-74B4-439C-8425-1B8582AF9DC1}" srcOrd="5" destOrd="0" presId="urn:microsoft.com/office/officeart/2008/layout/HexagonCluster"/>
    <dgm:cxn modelId="{8D7525BE-C744-4AA2-8436-25C5FCBD393A}" type="presParOf" srcId="{6ED7FD6E-74B4-439C-8425-1B8582AF9DC1}" destId="{14CA2F25-3973-48E4-B153-C9E2A7880289}" srcOrd="0" destOrd="0" presId="urn:microsoft.com/office/officeart/2008/layout/HexagonCluster"/>
    <dgm:cxn modelId="{66AFB015-FE7D-4052-8F2E-A8069BA99292}" type="presParOf" srcId="{32199369-C22F-454E-8717-7B63D08AB8EA}" destId="{EA69C83B-D250-4551-B51B-5A24FA399920}" srcOrd="6" destOrd="0" presId="urn:microsoft.com/office/officeart/2008/layout/HexagonCluster"/>
    <dgm:cxn modelId="{5586D2F5-383B-4CBE-AA6E-3D36CB0434C9}" type="presParOf" srcId="{EA69C83B-D250-4551-B51B-5A24FA399920}" destId="{A8B8EB10-CFB8-4BF1-96B5-0B997D5F5F4C}" srcOrd="0" destOrd="0" presId="urn:microsoft.com/office/officeart/2008/layout/HexagonCluster"/>
    <dgm:cxn modelId="{110D2320-8F73-4098-9694-F363AA74D1FE}" type="presParOf" srcId="{32199369-C22F-454E-8717-7B63D08AB8EA}" destId="{CEFA24D4-1483-45BA-A0AD-D9C5D9F43EF6}" srcOrd="7" destOrd="0" presId="urn:microsoft.com/office/officeart/2008/layout/HexagonCluster"/>
    <dgm:cxn modelId="{91D95D88-B4DD-4846-A054-DFD0B306DD24}" type="presParOf" srcId="{CEFA24D4-1483-45BA-A0AD-D9C5D9F43EF6}" destId="{03351FF9-A71E-4AA1-9C92-26C95372E02D}" srcOrd="0" destOrd="0" presId="urn:microsoft.com/office/officeart/2008/layout/HexagonCluster"/>
    <dgm:cxn modelId="{3C62BDA8-80EC-40E0-9B1A-B8F0A532649C}" type="presParOf" srcId="{32199369-C22F-454E-8717-7B63D08AB8EA}" destId="{60F21F8D-0A98-487B-8242-9BDD9E630585}" srcOrd="8" destOrd="0" presId="urn:microsoft.com/office/officeart/2008/layout/HexagonCluster"/>
    <dgm:cxn modelId="{F5064050-1937-4742-AAB0-BF913AAF6B57}" type="presParOf" srcId="{60F21F8D-0A98-487B-8242-9BDD9E630585}" destId="{6501735E-2C47-4026-95C8-88B70C3A3B2B}" srcOrd="0" destOrd="0" presId="urn:microsoft.com/office/officeart/2008/layout/HexagonCluster"/>
    <dgm:cxn modelId="{AB9B4A55-69DA-4093-B89B-428DBBFE0697}" type="presParOf" srcId="{32199369-C22F-454E-8717-7B63D08AB8EA}" destId="{C64B29FE-BE87-4CDA-985A-D5227CF4012A}" srcOrd="9" destOrd="0" presId="urn:microsoft.com/office/officeart/2008/layout/HexagonCluster"/>
    <dgm:cxn modelId="{F17DA381-32C4-46C1-BA0C-8F105B41A700}" type="presParOf" srcId="{C64B29FE-BE87-4CDA-985A-D5227CF4012A}" destId="{99C6C590-4415-45A6-8718-C1099F21D208}" srcOrd="0" destOrd="0" presId="urn:microsoft.com/office/officeart/2008/layout/HexagonCluster"/>
    <dgm:cxn modelId="{671CEA07-9C40-42EB-AA66-DCC1A929A591}" type="presParOf" srcId="{32199369-C22F-454E-8717-7B63D08AB8EA}" destId="{C9777940-F422-4BF2-956D-BC9FA3BA000F}" srcOrd="10" destOrd="0" presId="urn:microsoft.com/office/officeart/2008/layout/HexagonCluster"/>
    <dgm:cxn modelId="{8CD58E98-DF08-41E3-907D-A57551C68EC8}" type="presParOf" srcId="{C9777940-F422-4BF2-956D-BC9FA3BA000F}" destId="{79C8A307-FBD7-4049-9655-CF49BA1C6BE1}" srcOrd="0" destOrd="0" presId="urn:microsoft.com/office/officeart/2008/layout/HexagonCluster"/>
    <dgm:cxn modelId="{CB6D708F-D3AC-4330-A69F-ACED3A270F78}" type="presParOf" srcId="{32199369-C22F-454E-8717-7B63D08AB8EA}" destId="{A3021563-BBDB-4B2A-BF75-713547691423}" srcOrd="11" destOrd="0" presId="urn:microsoft.com/office/officeart/2008/layout/HexagonCluster"/>
    <dgm:cxn modelId="{2F9A4121-8CE2-4340-9F62-8FC38A0C1243}" type="presParOf" srcId="{A3021563-BBDB-4B2A-BF75-713547691423}" destId="{51E9F725-D2DF-449B-93F5-608F170D846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A2961-EFF4-499C-A504-70EE73AAC877}">
      <dsp:nvSpPr>
        <dsp:cNvPr id="0" name=""/>
        <dsp:cNvSpPr/>
      </dsp:nvSpPr>
      <dsp:spPr>
        <a:xfrm>
          <a:off x="1629531" y="274541"/>
          <a:ext cx="3037408" cy="105485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EAACE-F6E6-40C2-B41B-A7B9704F121A}">
      <dsp:nvSpPr>
        <dsp:cNvPr id="0" name=""/>
        <dsp:cNvSpPr/>
      </dsp:nvSpPr>
      <dsp:spPr>
        <a:xfrm>
          <a:off x="2846931" y="2876508"/>
          <a:ext cx="588645" cy="37673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4D57A-D780-4D79-AFB4-E51A45379884}">
      <dsp:nvSpPr>
        <dsp:cNvPr id="0" name=""/>
        <dsp:cNvSpPr/>
      </dsp:nvSpPr>
      <dsp:spPr>
        <a:xfrm>
          <a:off x="1728498" y="3153528"/>
          <a:ext cx="2825496" cy="706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Versorgungslücke </a:t>
          </a:r>
          <a:endParaRPr lang="de-DE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8498" y="3153528"/>
        <a:ext cx="2825496" cy="706374"/>
      </dsp:txXfrm>
    </dsp:sp>
    <dsp:sp modelId="{DDF3C266-31BB-4143-88A7-99FB73459C22}">
      <dsp:nvSpPr>
        <dsp:cNvPr id="0" name=""/>
        <dsp:cNvSpPr/>
      </dsp:nvSpPr>
      <dsp:spPr>
        <a:xfrm>
          <a:off x="2250618" y="1588605"/>
          <a:ext cx="1781280" cy="14199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7 von 18 Stellen unbesetzt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1480" y="1796547"/>
        <a:ext cx="1259556" cy="1004033"/>
      </dsp:txXfrm>
    </dsp:sp>
    <dsp:sp modelId="{9DAC899B-50F1-41AA-ABB0-2FC500CCA914}">
      <dsp:nvSpPr>
        <dsp:cNvPr id="0" name=""/>
        <dsp:cNvSpPr/>
      </dsp:nvSpPr>
      <dsp:spPr>
        <a:xfrm>
          <a:off x="1714596" y="480874"/>
          <a:ext cx="1426656" cy="13699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Fachkräftemangel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3525" y="681492"/>
        <a:ext cx="1008798" cy="968670"/>
      </dsp:txXfrm>
    </dsp:sp>
    <dsp:sp modelId="{A72E3C5A-CF21-4D81-960B-DBD7F8832E26}">
      <dsp:nvSpPr>
        <dsp:cNvPr id="0" name=""/>
        <dsp:cNvSpPr/>
      </dsp:nvSpPr>
      <dsp:spPr>
        <a:xfrm>
          <a:off x="3141254" y="480871"/>
          <a:ext cx="1384719" cy="12738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große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Unsicher-</a:t>
          </a:r>
          <a:r>
            <a:rPr lang="de-DE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heit</a:t>
          </a: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4041" y="667417"/>
        <a:ext cx="979145" cy="900722"/>
      </dsp:txXfrm>
    </dsp:sp>
    <dsp:sp modelId="{E371FB3F-C0B3-4B08-8CB0-C64340D1E41C}">
      <dsp:nvSpPr>
        <dsp:cNvPr id="0" name=""/>
        <dsp:cNvSpPr/>
      </dsp:nvSpPr>
      <dsp:spPr>
        <a:xfrm>
          <a:off x="1248793" y="124277"/>
          <a:ext cx="3784907" cy="312133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28982-1EC3-4AD9-8B7F-DF09D3E18D98}">
      <dsp:nvSpPr>
        <dsp:cNvPr id="0" name=""/>
        <dsp:cNvSpPr/>
      </dsp:nvSpPr>
      <dsp:spPr>
        <a:xfrm>
          <a:off x="217634" y="0"/>
          <a:ext cx="4985954" cy="362733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B95C3-555F-499E-9595-CB7C29326531}">
      <dsp:nvSpPr>
        <dsp:cNvPr id="0" name=""/>
        <dsp:cNvSpPr/>
      </dsp:nvSpPr>
      <dsp:spPr>
        <a:xfrm>
          <a:off x="759353" y="1073167"/>
          <a:ext cx="1736445" cy="14509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Fachkräftemangel = Hürde für die Umsetzung der alltagsintegrierten Sprachbildung und -förderung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0182" y="1143996"/>
        <a:ext cx="1594787" cy="1309274"/>
      </dsp:txXfrm>
    </dsp:sp>
    <dsp:sp modelId="{8D250AFE-B401-453A-B781-8B36803B6AB5}">
      <dsp:nvSpPr>
        <dsp:cNvPr id="0" name=""/>
        <dsp:cNvSpPr/>
      </dsp:nvSpPr>
      <dsp:spPr>
        <a:xfrm>
          <a:off x="2590383" y="1073167"/>
          <a:ext cx="1736445" cy="14509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Spezialisierte Fördermaterialien können die Qualität der Sprachförderung unterstützen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1212" y="1143996"/>
        <a:ext cx="1594787" cy="1309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FD6F0-E381-45C0-A778-B1F8FB78886F}">
      <dsp:nvSpPr>
        <dsp:cNvPr id="0" name=""/>
        <dsp:cNvSpPr/>
      </dsp:nvSpPr>
      <dsp:spPr>
        <a:xfrm>
          <a:off x="1412883" y="2500864"/>
          <a:ext cx="1806057" cy="14738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Zunehmende Quoten an sozial-pädagogischen Assistenz-kräften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6205" y="2723905"/>
        <a:ext cx="1259413" cy="1027725"/>
      </dsp:txXfrm>
    </dsp:sp>
    <dsp:sp modelId="{39F353DA-2746-4F56-8DA3-44143D3DBF00}">
      <dsp:nvSpPr>
        <dsp:cNvPr id="0" name=""/>
        <dsp:cNvSpPr/>
      </dsp:nvSpPr>
      <dsp:spPr>
        <a:xfrm>
          <a:off x="1505616" y="3151520"/>
          <a:ext cx="200140" cy="172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1A323-455A-4175-8F8A-147CDFDDC059}">
      <dsp:nvSpPr>
        <dsp:cNvPr id="0" name=""/>
        <dsp:cNvSpPr/>
      </dsp:nvSpPr>
      <dsp:spPr>
        <a:xfrm>
          <a:off x="0" y="1709252"/>
          <a:ext cx="1709407" cy="14738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3D22A-1A7A-4694-BCD7-80B7753AB0C0}">
      <dsp:nvSpPr>
        <dsp:cNvPr id="0" name=""/>
        <dsp:cNvSpPr/>
      </dsp:nvSpPr>
      <dsp:spPr>
        <a:xfrm>
          <a:off x="1163735" y="2988369"/>
          <a:ext cx="200140" cy="172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DC8CC-34FD-4351-81BD-CD071063075B}">
      <dsp:nvSpPr>
        <dsp:cNvPr id="0" name=""/>
        <dsp:cNvSpPr/>
      </dsp:nvSpPr>
      <dsp:spPr>
        <a:xfrm>
          <a:off x="2917550" y="1691730"/>
          <a:ext cx="1709407" cy="14738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Hohe Fluktuation des Personals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2818" y="1920437"/>
        <a:ext cx="1178871" cy="1016393"/>
      </dsp:txXfrm>
    </dsp:sp>
    <dsp:sp modelId="{14CA2F25-3973-48E4-B153-C9E2A7880289}">
      <dsp:nvSpPr>
        <dsp:cNvPr id="0" name=""/>
        <dsp:cNvSpPr/>
      </dsp:nvSpPr>
      <dsp:spPr>
        <a:xfrm>
          <a:off x="4086152" y="2969289"/>
          <a:ext cx="200140" cy="172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8EB10-CFB8-4BF1-96B5-0B997D5F5F4C}">
      <dsp:nvSpPr>
        <dsp:cNvPr id="0" name=""/>
        <dsp:cNvSpPr/>
      </dsp:nvSpPr>
      <dsp:spPr>
        <a:xfrm>
          <a:off x="4373892" y="2500864"/>
          <a:ext cx="1709407" cy="14738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51FF9-A71E-4AA1-9C92-26C95372E02D}">
      <dsp:nvSpPr>
        <dsp:cNvPr id="0" name=""/>
        <dsp:cNvSpPr/>
      </dsp:nvSpPr>
      <dsp:spPr>
        <a:xfrm>
          <a:off x="4418300" y="3151520"/>
          <a:ext cx="200140" cy="172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1735E-2C47-4026-95C8-88B70C3A3B2B}">
      <dsp:nvSpPr>
        <dsp:cNvPr id="0" name=""/>
        <dsp:cNvSpPr/>
      </dsp:nvSpPr>
      <dsp:spPr>
        <a:xfrm>
          <a:off x="1461208" y="886101"/>
          <a:ext cx="1709407" cy="14738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Mangel an qualifizierten Fachkräften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6476" y="1114808"/>
        <a:ext cx="1178871" cy="1016393"/>
      </dsp:txXfrm>
    </dsp:sp>
    <dsp:sp modelId="{99C6C590-4415-45A6-8718-C1099F21D208}">
      <dsp:nvSpPr>
        <dsp:cNvPr id="0" name=""/>
        <dsp:cNvSpPr/>
      </dsp:nvSpPr>
      <dsp:spPr>
        <a:xfrm>
          <a:off x="2620077" y="918030"/>
          <a:ext cx="200140" cy="172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8A307-FBD7-4049-9655-CF49BA1C6BE1}">
      <dsp:nvSpPr>
        <dsp:cNvPr id="0" name=""/>
        <dsp:cNvSpPr/>
      </dsp:nvSpPr>
      <dsp:spPr>
        <a:xfrm>
          <a:off x="2917550" y="80861"/>
          <a:ext cx="1709407" cy="14738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9F725-D2DF-449B-93F5-608F170D8461}">
      <dsp:nvSpPr>
        <dsp:cNvPr id="0" name=""/>
        <dsp:cNvSpPr/>
      </dsp:nvSpPr>
      <dsp:spPr>
        <a:xfrm>
          <a:off x="2968042" y="728012"/>
          <a:ext cx="200140" cy="172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978254-57CC-4E1B-869A-C5642D04DDD1}" type="datetime1">
              <a:rPr lang="de-DE"/>
              <a:pPr>
                <a:defRPr/>
              </a:pPr>
              <a:t>18.01.2024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C796A6-B75E-4DD5-BA88-89FC354D0F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931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841D25-BE31-402D-BA39-D640D0BC9F4F}" type="datetime1">
              <a:rPr lang="de-DE"/>
              <a:pPr>
                <a:defRPr/>
              </a:pPr>
              <a:t>18.01.2024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85800"/>
            <a:ext cx="4562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B76B5A-1E88-4DEA-94EF-A14BFBF5D3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632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8" descr="Logo_Regio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9" descr="logo_Hann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7838" y="485775"/>
            <a:ext cx="1079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balken_Tite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9875" y="3616325"/>
            <a:ext cx="6113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269875" y="260351"/>
            <a:ext cx="8583613" cy="631983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487363" y="3829050"/>
            <a:ext cx="5669283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1701"/>
              </a:lnSpc>
              <a:defRPr lang="de-DE" sz="200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74650" y="6238875"/>
            <a:ext cx="6362700" cy="136525"/>
          </a:xfrm>
        </p:spPr>
        <p:txBody>
          <a:bodyPr/>
          <a:lstStyle>
            <a:lvl1pPr>
              <a:defRPr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1" descr="Logo_Region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7"/>
            <a:ext cx="6794499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398589" y="1836738"/>
            <a:ext cx="6107112" cy="4219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37CB7E13-8EB9-44AD-84D8-020D1F78DF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113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_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21" descr="Logo_Region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7"/>
            <a:ext cx="6794499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4862513" y="1838325"/>
            <a:ext cx="3241675" cy="38528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1398588" y="1838325"/>
            <a:ext cx="3246437" cy="420249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0B4216FD-0627-4AB7-817B-FA9903DAD8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569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14288"/>
            <a:ext cx="9124950" cy="6843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4" name="Bild 18" descr="Logo_Regio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9" descr="logo_Hann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7838" y="485775"/>
            <a:ext cx="1079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balken_Tite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9875" y="3616325"/>
            <a:ext cx="6113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28650" y="3829050"/>
            <a:ext cx="5527996" cy="863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701"/>
              </a:lnSpc>
              <a:defRPr lang="de-DE" sz="200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4837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4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8" descr="Logo_Region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273050" y="266700"/>
            <a:ext cx="8583613" cy="6319838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4650" y="6223000"/>
            <a:ext cx="6362700" cy="136525"/>
          </a:xfrm>
        </p:spPr>
        <p:txBody>
          <a:bodyPr/>
          <a:lstStyle>
            <a:lvl1pPr>
              <a:defRPr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6578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_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4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21" descr="Logo_Region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7"/>
            <a:ext cx="6794499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0"/>
          </p:nvPr>
        </p:nvSpPr>
        <p:spPr>
          <a:xfrm>
            <a:off x="1398589" y="1836738"/>
            <a:ext cx="6107112" cy="4219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5D300F4E-E314-4B3A-9B1E-18790741FC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969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/Bild_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4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21" descr="Logo_Region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5150" y="497417"/>
            <a:ext cx="6797674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4"/>
          <p:cNvSpPr>
            <a:spLocks noGrp="1"/>
          </p:cNvSpPr>
          <p:nvPr>
            <p:ph sz="quarter" idx="12"/>
          </p:nvPr>
        </p:nvSpPr>
        <p:spPr>
          <a:xfrm>
            <a:off x="4862513" y="1838325"/>
            <a:ext cx="3241675" cy="38528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Inhaltsplatzhalter 6"/>
          <p:cNvSpPr>
            <a:spLocks noGrp="1"/>
          </p:cNvSpPr>
          <p:nvPr>
            <p:ph sz="quarter" idx="13"/>
          </p:nvPr>
        </p:nvSpPr>
        <p:spPr>
          <a:xfrm>
            <a:off x="1398588" y="1838325"/>
            <a:ext cx="3246437" cy="420249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96C696E2-70E7-44E5-8EB6-565C1B6D8F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009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4288"/>
            <a:ext cx="9124950" cy="6843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" name="Bild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4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7" descr="balken_Tite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9875" y="3616325"/>
            <a:ext cx="6113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18" descr="Logo_Region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9" descr="logo_Hannover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77838" y="485775"/>
            <a:ext cx="1079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628650" y="3829050"/>
            <a:ext cx="5527996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7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0" i="0" u="none" strike="noStrike" kern="1200" baseline="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4316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Logo_Regio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5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1" descr="Logo_Region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7"/>
            <a:ext cx="6794499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398589" y="1836738"/>
            <a:ext cx="6107112" cy="4219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37CB7E13-8EB9-44AD-84D8-020D1F78DF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_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21" descr="Logo_Region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7"/>
            <a:ext cx="6794499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4862513" y="1838325"/>
            <a:ext cx="3241675" cy="38528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1398588" y="1838325"/>
            <a:ext cx="3246437" cy="420249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0B4216FD-0627-4AB7-817B-FA9903DAD8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14288"/>
            <a:ext cx="9124950" cy="6843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4" name="Bild 18" descr="Logo_Regio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9" descr="logo_Hann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7838" y="485775"/>
            <a:ext cx="1079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balken_Tite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9875" y="3616325"/>
            <a:ext cx="6113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28650" y="3829050"/>
            <a:ext cx="5527996" cy="863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701"/>
              </a:lnSpc>
              <a:defRPr lang="de-DE" sz="200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4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8" descr="Logo_Region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273050" y="266700"/>
            <a:ext cx="8583613" cy="6319838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4650" y="6223000"/>
            <a:ext cx="6362700" cy="136525"/>
          </a:xfrm>
        </p:spPr>
        <p:txBody>
          <a:bodyPr/>
          <a:lstStyle>
            <a:lvl1pPr>
              <a:defRPr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_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4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21" descr="Logo_Region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325" y="497417"/>
            <a:ext cx="6794499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0"/>
          </p:nvPr>
        </p:nvSpPr>
        <p:spPr>
          <a:xfrm>
            <a:off x="1398589" y="1836738"/>
            <a:ext cx="6107112" cy="4219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5D300F4E-E314-4B3A-9B1E-18790741FC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/Bild_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4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21" descr="Logo_Region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42225" y="5853113"/>
            <a:ext cx="11906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5150" y="497417"/>
            <a:ext cx="6797674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4"/>
          <p:cNvSpPr>
            <a:spLocks noGrp="1"/>
          </p:cNvSpPr>
          <p:nvPr>
            <p:ph sz="quarter" idx="12"/>
          </p:nvPr>
        </p:nvSpPr>
        <p:spPr>
          <a:xfrm>
            <a:off x="4862513" y="1838325"/>
            <a:ext cx="3241675" cy="38528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Inhaltsplatzhalter 6"/>
          <p:cNvSpPr>
            <a:spLocks noGrp="1"/>
          </p:cNvSpPr>
          <p:nvPr>
            <p:ph sz="quarter" idx="13"/>
          </p:nvPr>
        </p:nvSpPr>
        <p:spPr>
          <a:xfrm>
            <a:off x="1398588" y="1838325"/>
            <a:ext cx="3246437" cy="420249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96C696E2-70E7-44E5-8EB6-565C1B6D8F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4288"/>
            <a:ext cx="9124950" cy="6843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" name="Bild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249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7" descr="balken_Tite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9875" y="3616325"/>
            <a:ext cx="6113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18" descr="Logo_Region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9" descr="logo_Hannover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77838" y="485775"/>
            <a:ext cx="1079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628650" y="3829050"/>
            <a:ext cx="5527996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7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0" i="0" u="none" strike="noStrike" kern="1200" baseline="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8" descr="Logo_Regio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7925" y="5743575"/>
            <a:ext cx="11922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9" descr="logo_Hann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7838" y="485775"/>
            <a:ext cx="1079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balken_Tite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9875" y="3616325"/>
            <a:ext cx="61134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269875" y="260351"/>
            <a:ext cx="8583613" cy="631983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487363" y="3829050"/>
            <a:ext cx="5669283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1701"/>
              </a:lnSpc>
              <a:defRPr lang="de-DE" sz="200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74650" y="6238875"/>
            <a:ext cx="6362700" cy="136525"/>
          </a:xfrm>
        </p:spPr>
        <p:txBody>
          <a:bodyPr/>
          <a:lstStyle>
            <a:lvl1pPr>
              <a:defRPr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945457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98588" y="1836738"/>
            <a:ext cx="7242175" cy="4289425"/>
          </a:xfrm>
          <a:prstGeom prst="rect">
            <a:avLst/>
          </a:prstGeom>
        </p:spPr>
        <p:txBody>
          <a:bodyPr vert="horz" wrap="square" lIns="0" tIns="0" rIns="91440" bIns="4572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1027" name="Titelplatzhalter 3"/>
          <p:cNvSpPr>
            <a:spLocks noGrp="1"/>
          </p:cNvSpPr>
          <p:nvPr>
            <p:ph type="title"/>
          </p:nvPr>
        </p:nvSpPr>
        <p:spPr bwMode="auto">
          <a:xfrm>
            <a:off x="1838325" y="487363"/>
            <a:ext cx="680243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650" y="6359525"/>
            <a:ext cx="63627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650" y="6516688"/>
            <a:ext cx="2130425" cy="841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14D1A296-86C5-44BA-A1B6-7BB0A4DFE5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lang="de-DE" sz="2000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defTabSz="457200" rtl="0" fontAlgn="base">
        <a:lnSpc>
          <a:spcPts val="1700"/>
        </a:lnSpc>
        <a:spcBef>
          <a:spcPct val="0"/>
        </a:spcBef>
        <a:spcAft>
          <a:spcPts val="850"/>
        </a:spcAft>
        <a:buFont typeface="Arial" charset="0"/>
        <a:defRPr sz="1600" b="1" kern="1200">
          <a:solidFill>
            <a:schemeClr val="tx1"/>
          </a:solidFill>
          <a:latin typeface="Arial"/>
          <a:ea typeface="+mn-ea"/>
          <a:cs typeface="Arial"/>
        </a:defRPr>
      </a:lvl1pPr>
      <a:lvl2pPr algn="l" defTabSz="457200" rtl="0" fontAlgn="base">
        <a:lnSpc>
          <a:spcPts val="1700"/>
        </a:lnSpc>
        <a:spcBef>
          <a:spcPct val="0"/>
        </a:spcBef>
        <a:spcAft>
          <a:spcPts val="850"/>
        </a:spcAft>
        <a:buFont typeface="Arial" charset="0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284163" indent="-284163" algn="l" defTabSz="457200" rtl="0" fontAlgn="base">
        <a:spcBef>
          <a:spcPct val="0"/>
        </a:spcBef>
        <a:spcAft>
          <a:spcPts val="400"/>
        </a:spcAft>
        <a:buSzPct val="100000"/>
        <a:buBlip>
          <a:blip r:embed="rId1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447675" indent="-146050" algn="l" defTabSz="447675" rtl="0" fontAlgn="base">
        <a:spcBef>
          <a:spcPct val="0"/>
        </a:spcBef>
        <a:spcAft>
          <a:spcPts val="400"/>
        </a:spcAft>
        <a:buSzPct val="120000"/>
        <a:buBlip>
          <a:blip r:embed="rId12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627063" indent="-179388" algn="l" defTabSz="258763" rtl="0" fontAlgn="base">
        <a:spcBef>
          <a:spcPct val="0"/>
        </a:spcBef>
        <a:spcAft>
          <a:spcPts val="400"/>
        </a:spcAft>
        <a:buClr>
          <a:srgbClr val="95B6DA"/>
        </a:buClr>
        <a:buSzPct val="120000"/>
        <a:buFont typeface="Symbol" pitchFamily="18" charset="2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0" indent="0" algn="l" defTabSz="457200" rtl="0" eaLnBrk="1" latinLnBrk="0" hangingPunct="1">
        <a:spcBef>
          <a:spcPts val="84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98588" y="1836738"/>
            <a:ext cx="7242175" cy="4289425"/>
          </a:xfrm>
          <a:prstGeom prst="rect">
            <a:avLst/>
          </a:prstGeom>
        </p:spPr>
        <p:txBody>
          <a:bodyPr vert="horz" wrap="square" lIns="0" tIns="0" rIns="91440" bIns="4572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1027" name="Titelplatzhalter 3"/>
          <p:cNvSpPr>
            <a:spLocks noGrp="1"/>
          </p:cNvSpPr>
          <p:nvPr>
            <p:ph type="title"/>
          </p:nvPr>
        </p:nvSpPr>
        <p:spPr bwMode="auto">
          <a:xfrm>
            <a:off x="1838325" y="487363"/>
            <a:ext cx="680243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650" y="6359525"/>
            <a:ext cx="63627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650" y="6516688"/>
            <a:ext cx="2130425" cy="841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14D1A296-86C5-44BA-A1B6-7BB0A4DFE5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45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lang="de-DE" sz="2000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defTabSz="457200" rtl="0" fontAlgn="base">
        <a:lnSpc>
          <a:spcPts val="1700"/>
        </a:lnSpc>
        <a:spcBef>
          <a:spcPct val="0"/>
        </a:spcBef>
        <a:spcAft>
          <a:spcPts val="850"/>
        </a:spcAft>
        <a:buFont typeface="Arial" charset="0"/>
        <a:defRPr sz="1600" b="1" kern="1200">
          <a:solidFill>
            <a:schemeClr val="tx1"/>
          </a:solidFill>
          <a:latin typeface="Arial"/>
          <a:ea typeface="+mn-ea"/>
          <a:cs typeface="Arial"/>
        </a:defRPr>
      </a:lvl1pPr>
      <a:lvl2pPr algn="l" defTabSz="457200" rtl="0" fontAlgn="base">
        <a:lnSpc>
          <a:spcPts val="1700"/>
        </a:lnSpc>
        <a:spcBef>
          <a:spcPct val="0"/>
        </a:spcBef>
        <a:spcAft>
          <a:spcPts val="850"/>
        </a:spcAft>
        <a:buFont typeface="Arial" charset="0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284163" indent="-284163" algn="l" defTabSz="457200" rtl="0" fontAlgn="base">
        <a:spcBef>
          <a:spcPct val="0"/>
        </a:spcBef>
        <a:spcAft>
          <a:spcPts val="400"/>
        </a:spcAft>
        <a:buSzPct val="100000"/>
        <a:buBlip>
          <a:blip r:embed="rId12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447675" indent="-146050" algn="l" defTabSz="447675" rtl="0" fontAlgn="base">
        <a:spcBef>
          <a:spcPct val="0"/>
        </a:spcBef>
        <a:spcAft>
          <a:spcPts val="400"/>
        </a:spcAft>
        <a:buSzPct val="120000"/>
        <a:buBlip>
          <a:blip r:embed="rId13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627063" indent="-179388" algn="l" defTabSz="258763" rtl="0" fontAlgn="base">
        <a:spcBef>
          <a:spcPct val="0"/>
        </a:spcBef>
        <a:spcAft>
          <a:spcPts val="400"/>
        </a:spcAft>
        <a:buClr>
          <a:srgbClr val="95B6DA"/>
        </a:buClr>
        <a:buSzPct val="120000"/>
        <a:buFont typeface="Symbol" pitchFamily="18" charset="2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0" indent="0" algn="l" defTabSz="457200" rtl="0" eaLnBrk="1" latinLnBrk="0" hangingPunct="1">
        <a:spcBef>
          <a:spcPts val="84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A161A.EF505130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269875" y="260350"/>
            <a:ext cx="8658972" cy="6319838"/>
          </a:xfrm>
        </p:spPr>
      </p:sp>
      <p:sp>
        <p:nvSpPr>
          <p:cNvPr id="12290" name="Titel 5"/>
          <p:cNvSpPr>
            <a:spLocks noGrp="1"/>
          </p:cNvSpPr>
          <p:nvPr>
            <p:ph type="ctrTitle"/>
          </p:nvPr>
        </p:nvSpPr>
        <p:spPr>
          <a:xfrm>
            <a:off x="487363" y="3829050"/>
            <a:ext cx="5668962" cy="863600"/>
          </a:xfrm>
        </p:spPr>
        <p:txBody>
          <a:bodyPr/>
          <a:lstStyle/>
          <a:p>
            <a:pPr>
              <a:lnSpc>
                <a:spcPts val="1700"/>
              </a:lnSpc>
            </a:pPr>
            <a:endParaRPr>
              <a:latin typeface="Arial" charset="0"/>
              <a:cs typeface="Arial" charset="0"/>
            </a:endParaRPr>
          </a:p>
        </p:txBody>
      </p:sp>
      <p:grpSp>
        <p:nvGrpSpPr>
          <p:cNvPr id="12291" name="Gruppierung 9"/>
          <p:cNvGrpSpPr>
            <a:grpSpLocks/>
          </p:cNvGrpSpPr>
          <p:nvPr/>
        </p:nvGrpSpPr>
        <p:grpSpPr bwMode="auto">
          <a:xfrm>
            <a:off x="269875" y="3616325"/>
            <a:ext cx="6226970" cy="1295400"/>
            <a:chOff x="269875" y="3616325"/>
            <a:chExt cx="6226917" cy="1295443"/>
          </a:xfrm>
        </p:grpSpPr>
        <p:pic>
          <p:nvPicPr>
            <p:cNvPr id="12296" name="Bild 10" descr="balken_Titel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9875" y="3616325"/>
              <a:ext cx="6113411" cy="1295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itel 1"/>
            <p:cNvSpPr txBox="1">
              <a:spLocks/>
            </p:cNvSpPr>
            <p:nvPr/>
          </p:nvSpPr>
          <p:spPr bwMode="auto">
            <a:xfrm>
              <a:off x="488155" y="3833552"/>
              <a:ext cx="6008637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anchor="ctr"/>
            <a:lstStyle/>
            <a:p>
              <a:pPr>
                <a:lnSpc>
                  <a:spcPct val="90000"/>
                </a:lnSpc>
              </a:pPr>
              <a:r>
                <a:rPr lang="de-DE" sz="2000" dirty="0">
                  <a:solidFill>
                    <a:prstClr val="white"/>
                  </a:solidFill>
                  <a:latin typeface="Arial"/>
                  <a:ea typeface="+mj-ea"/>
                  <a:cs typeface="Arial"/>
                </a:rPr>
                <a:t>Initiative zur </a:t>
              </a:r>
              <a:r>
                <a:rPr lang="de-DE" sz="2000" dirty="0" smtClean="0">
                  <a:solidFill>
                    <a:prstClr val="white"/>
                  </a:solidFill>
                  <a:latin typeface="Arial"/>
                  <a:ea typeface="+mj-ea"/>
                  <a:cs typeface="Arial"/>
                </a:rPr>
                <a:t>Sprachförderung </a:t>
              </a:r>
            </a:p>
            <a:p>
              <a:pPr>
                <a:lnSpc>
                  <a:spcPct val="90000"/>
                </a:lnSpc>
              </a:pPr>
              <a:r>
                <a:rPr lang="de-DE" sz="2000" dirty="0" smtClean="0">
                  <a:solidFill>
                    <a:schemeClr val="bg1"/>
                  </a:solidFill>
                  <a:cs typeface="Arial" charset="0"/>
                </a:rPr>
                <a:t>der Region Hannover</a:t>
              </a:r>
              <a:endParaRPr lang="de-DE" sz="2000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grpSp>
        <p:nvGrpSpPr>
          <p:cNvPr id="12292" name="Gruppierung 12"/>
          <p:cNvGrpSpPr>
            <a:grpSpLocks/>
          </p:cNvGrpSpPr>
          <p:nvPr/>
        </p:nvGrpSpPr>
        <p:grpSpPr bwMode="auto">
          <a:xfrm>
            <a:off x="477838" y="485775"/>
            <a:ext cx="8242300" cy="5913438"/>
            <a:chOff x="478260" y="485775"/>
            <a:chExt cx="8241117" cy="5913095"/>
          </a:xfrm>
        </p:grpSpPr>
        <p:pic>
          <p:nvPicPr>
            <p:cNvPr id="12294" name="Bild 13" descr="Logo_Region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27569" y="5743528"/>
              <a:ext cx="1191808" cy="655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Bild 14" descr="logo_Hannover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260" y="485775"/>
              <a:ext cx="1079028" cy="152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3" name="Fußzeilenplatzhalt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51.17 - Pressegespräch 18.01.2024</a:t>
            </a:r>
            <a:endParaRPr lang="de-DE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err="1" smtClean="0"/>
              <a:t>Sprachstandsmonitoring</a:t>
            </a:r>
            <a:r>
              <a:rPr lang="de-DE" sz="1800" dirty="0" smtClean="0"/>
              <a:t> und Sprachförderuntersuchung im Team Sozialpädiatrie und Jugendmedizin ein Jahr vor der Einschulung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51.17 - Pressegespräch 18.01.2024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Inhaltsplatzhalter 8" descr="cid:image002.png@01DA161A.EF505130"/>
          <p:cNvPicPr>
            <a:picLocks noGrp="1"/>
          </p:cNvPicPr>
          <p:nvPr>
            <p:ph sz="quarter" idx="10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2" y="2098840"/>
            <a:ext cx="6068290" cy="421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/>
          <p:cNvSpPr txBox="1"/>
          <p:nvPr/>
        </p:nvSpPr>
        <p:spPr>
          <a:xfrm>
            <a:off x="493442" y="1587333"/>
            <a:ext cx="841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 besonderes Angebot der Region Hannover - Kooperation der Teams 51.17 und 51.15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56767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843" y="497417"/>
            <a:ext cx="6950981" cy="855133"/>
          </a:xfrm>
        </p:spPr>
        <p:txBody>
          <a:bodyPr/>
          <a:lstStyle/>
          <a:p>
            <a:r>
              <a:rPr lang="de-DE" dirty="0" smtClean="0"/>
              <a:t>Sprachauffälligkeiten -</a:t>
            </a:r>
            <a:br>
              <a:rPr lang="de-DE" dirty="0" smtClean="0"/>
            </a:br>
            <a:r>
              <a:rPr lang="de-DE" dirty="0" smtClean="0"/>
              <a:t>ein Anstieg zeigt sich nicht nur im Rahmen der SEU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144987" y="1890922"/>
            <a:ext cx="7402666" cy="381016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Ein </a:t>
            </a:r>
            <a:r>
              <a:rPr lang="de-DE" dirty="0"/>
              <a:t>Anstieg von Sprachauffälligkeiten zeigt sich </a:t>
            </a:r>
            <a:r>
              <a:rPr lang="de-DE" dirty="0" smtClean="0"/>
              <a:t>auch </a:t>
            </a:r>
            <a:r>
              <a:rPr lang="de-DE" dirty="0"/>
              <a:t>im </a:t>
            </a:r>
            <a:r>
              <a:rPr lang="de-DE" dirty="0" smtClean="0"/>
              <a:t>Kita-Konzept.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IGLU-Studie (veröffentlicht </a:t>
            </a:r>
            <a:r>
              <a:rPr lang="de-DE" dirty="0" smtClean="0"/>
              <a:t>im Mai 2023): </a:t>
            </a:r>
          </a:p>
          <a:p>
            <a:pPr marL="569913" lvl="2" indent="-285750">
              <a:buFontTx/>
              <a:buChar char="-"/>
            </a:pPr>
            <a:r>
              <a:rPr lang="de-DE" b="0" dirty="0" smtClean="0"/>
              <a:t>Schüler*innen </a:t>
            </a:r>
            <a:r>
              <a:rPr lang="de-DE" b="0" dirty="0"/>
              <a:t>der 4. Klasse </a:t>
            </a:r>
            <a:r>
              <a:rPr lang="de-DE" b="0" dirty="0" smtClean="0"/>
              <a:t>lesen schlechter </a:t>
            </a:r>
            <a:r>
              <a:rPr lang="de-DE" b="0" dirty="0"/>
              <a:t>als noch vor fünf Jahren. </a:t>
            </a:r>
            <a:endParaRPr lang="de-DE" b="0" dirty="0" smtClean="0"/>
          </a:p>
          <a:p>
            <a:pPr marL="569913" lvl="2" indent="-285750">
              <a:buFontTx/>
              <a:buChar char="-"/>
            </a:pPr>
            <a:r>
              <a:rPr lang="de-DE" b="0" dirty="0" smtClean="0"/>
              <a:t>25% </a:t>
            </a:r>
            <a:r>
              <a:rPr lang="de-DE" b="0" dirty="0"/>
              <a:t>der getesteten Kinder in Deutschland erreicht beim Lesen nicht </a:t>
            </a:r>
            <a:r>
              <a:rPr lang="de-DE" b="0" dirty="0" smtClean="0"/>
              <a:t>den international </a:t>
            </a:r>
            <a:r>
              <a:rPr lang="de-DE" b="0" dirty="0"/>
              <a:t>festgelegten Mindeststandard, der für das weitere </a:t>
            </a:r>
            <a:r>
              <a:rPr lang="de-DE" b="0" dirty="0" smtClean="0"/>
              <a:t>erfolgreiche </a:t>
            </a:r>
            <a:r>
              <a:rPr lang="de-DE" b="0" dirty="0"/>
              <a:t>Lernen nötig wäre</a:t>
            </a:r>
            <a:r>
              <a:rPr lang="de-DE" b="0" dirty="0" smtClean="0"/>
              <a:t>. </a:t>
            </a:r>
          </a:p>
          <a:p>
            <a:pPr marL="569913" lvl="2" indent="-285750">
              <a:buFontTx/>
              <a:buChar char="-"/>
            </a:pPr>
            <a:r>
              <a:rPr lang="de-DE" b="0" dirty="0" smtClean="0"/>
              <a:t>Dieser </a:t>
            </a:r>
            <a:r>
              <a:rPr lang="de-DE" b="0" dirty="0"/>
              <a:t>Anteil (</a:t>
            </a:r>
            <a:r>
              <a:rPr lang="de-DE" b="0" dirty="0" smtClean="0"/>
              <a:t>25,4%) </a:t>
            </a:r>
            <a:r>
              <a:rPr lang="de-DE" b="0" dirty="0"/>
              <a:t>ist im Vergleich zu 2016 (18,9%) stark </a:t>
            </a:r>
            <a:r>
              <a:rPr lang="de-DE" b="0" dirty="0" smtClean="0"/>
              <a:t>gestiegen.</a:t>
            </a:r>
          </a:p>
          <a:p>
            <a:pPr marL="569913" lvl="2" indent="-285750">
              <a:buFontTx/>
              <a:buChar char="-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IQB-Bildungstrend (veröffentlicht </a:t>
            </a:r>
            <a:r>
              <a:rPr lang="de-DE" dirty="0"/>
              <a:t>im Mai 2023 </a:t>
            </a:r>
            <a:r>
              <a:rPr lang="de-DE" dirty="0" smtClean="0"/>
              <a:t>0/2023):</a:t>
            </a:r>
          </a:p>
          <a:p>
            <a:pPr marL="569913" lvl="2" indent="-285750">
              <a:buFontTx/>
              <a:buChar char="-"/>
            </a:pPr>
            <a:r>
              <a:rPr lang="de-DE" b="0" dirty="0" smtClean="0"/>
              <a:t>Jeder dritte Neuntklässler verfehlt die Mindeststandards im Lese- und Hörverständnis im Fach Deutsch. </a:t>
            </a:r>
          </a:p>
          <a:p>
            <a:pPr lvl="2" indent="0">
              <a:buNone/>
            </a:pPr>
            <a:endParaRPr lang="de-DE" b="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0" dirty="0" smtClean="0"/>
              <a:t>   </a:t>
            </a:r>
            <a:r>
              <a:rPr lang="de-DE" dirty="0" smtClean="0"/>
              <a:t>Eine möglichst frühzeitige und gute Sprachförderung ist für die 		gesamte Schullaufbahn und spätere Ausbildungsmöglichkeiten 		entscheidend.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51.17 - Pressegespräch 18.01.2024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891558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de-DE" sz="1800" kern="0" spc="15" dirty="0">
                <a:solidFill>
                  <a:srgbClr val="FFFFFF"/>
                </a:solidFill>
                <a:latin typeface="Arial" panose="02020603050405020304" pitchFamily="2"/>
              </a:rPr>
              <a:t>Vielen Dank für Ihre Aufmerksamkeit!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66058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098816" y="4241586"/>
            <a:ext cx="7699401" cy="14215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Maßnahme: </a:t>
            </a:r>
            <a:br>
              <a:rPr lang="de-DE" dirty="0" smtClean="0"/>
            </a:br>
            <a:r>
              <a:rPr lang="de-DE" dirty="0" smtClean="0"/>
              <a:t>Förderung von zusätzlichen Sprachförderkräften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398589" y="2021155"/>
            <a:ext cx="7234235" cy="4033863"/>
          </a:xfrm>
        </p:spPr>
        <p:txBody>
          <a:bodyPr/>
          <a:lstStyle/>
          <a:p>
            <a:pPr algn="ctr"/>
            <a:r>
              <a:rPr lang="de-DE" dirty="0" smtClean="0"/>
              <a:t>Ausgangslage</a:t>
            </a:r>
          </a:p>
          <a:p>
            <a:pPr algn="ctr"/>
            <a:r>
              <a:rPr lang="de-DE" b="0" dirty="0" smtClean="0"/>
              <a:t>Die Region Hannover finanziert seit 2013 zusätzliche Sprachförderkräfte, die besonders belastete Kitas dabei unterstützen, Kinder mit Sprachförderbedarf frühzeitig zu erreichen.</a:t>
            </a:r>
          </a:p>
          <a:p>
            <a:pPr algn="ctr"/>
            <a:r>
              <a:rPr lang="de-DE" b="0" dirty="0" smtClean="0"/>
              <a:t>Die Anzahl der Kinder, die Sprachförderung benötigen, ist gestiegen und es zeigt sich eine deutliche Versorgungslücke.</a:t>
            </a:r>
          </a:p>
          <a:p>
            <a:r>
              <a:rPr lang="de-DE" b="0" dirty="0" smtClean="0"/>
              <a:t/>
            </a:r>
            <a:br>
              <a:rPr lang="de-DE" b="0" dirty="0" smtClean="0"/>
            </a:br>
            <a:endParaRPr lang="de-DE" b="0" dirty="0" smtClean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Maßnahme</a:t>
            </a:r>
          </a:p>
          <a:p>
            <a:pPr algn="ctr"/>
            <a:r>
              <a:rPr lang="de-DE" b="0" dirty="0" smtClean="0"/>
              <a:t>Aufstockung des Personalumfangs für zusätzliche Sprachförderkräfte</a:t>
            </a:r>
          </a:p>
          <a:p>
            <a:pPr algn="ctr"/>
            <a:endParaRPr lang="de-DE" dirty="0" smtClean="0"/>
          </a:p>
          <a:p>
            <a:pPr algn="ctr"/>
            <a:endParaRPr lang="de-DE" b="0" dirty="0" smtClean="0"/>
          </a:p>
          <a:p>
            <a:pPr algn="ctr"/>
            <a:r>
              <a:rPr lang="de-DE" b="0" dirty="0" smtClean="0"/>
              <a:t> </a:t>
            </a:r>
          </a:p>
          <a:p>
            <a:pPr algn="ctr"/>
            <a:endParaRPr lang="de-DE" b="0" dirty="0"/>
          </a:p>
          <a:p>
            <a:pPr algn="ctr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sp>
        <p:nvSpPr>
          <p:cNvPr id="6" name="Pfeil nach unten 5"/>
          <p:cNvSpPr/>
          <p:nvPr/>
        </p:nvSpPr>
        <p:spPr>
          <a:xfrm>
            <a:off x="4787518" y="3663166"/>
            <a:ext cx="448056" cy="493776"/>
          </a:xfrm>
          <a:prstGeom prst="downArrow">
            <a:avLst/>
          </a:prstGeom>
          <a:solidFill>
            <a:srgbClr val="004E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434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Maßnahme: </a:t>
            </a:r>
            <a:br>
              <a:rPr lang="de-DE" dirty="0" smtClean="0"/>
            </a:br>
            <a:r>
              <a:rPr lang="de-DE" dirty="0" smtClean="0"/>
              <a:t>Stabilisierung der „Sprach-Kitas“ (nach ehem</a:t>
            </a:r>
            <a:r>
              <a:rPr lang="de-DE" dirty="0"/>
              <a:t>.</a:t>
            </a:r>
            <a:r>
              <a:rPr lang="de-DE" dirty="0" smtClean="0"/>
              <a:t> Bundesförderung)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486159" y="5395724"/>
            <a:ext cx="7234235" cy="851526"/>
          </a:xfrm>
        </p:spPr>
        <p:txBody>
          <a:bodyPr/>
          <a:lstStyle/>
          <a:p>
            <a:pPr algn="ctr"/>
            <a:r>
              <a:rPr lang="de-DE" dirty="0" smtClean="0"/>
              <a:t>Maßnahme: </a:t>
            </a:r>
            <a:r>
              <a:rPr lang="de-DE" b="0" dirty="0" smtClean="0"/>
              <a:t>Die Region Hannover bezuschusst betroffene Kommunen auf Antrag, um zielgerichtet deren Handlungsfähigkeit zu erhöhen und schlechter Stellungen aufzufangen.</a:t>
            </a:r>
            <a:endParaRPr lang="de-DE" b="0" dirty="0"/>
          </a:p>
          <a:p>
            <a:endParaRPr lang="de-DE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386543856"/>
              </p:ext>
            </p:extLst>
          </p:nvPr>
        </p:nvGraphicFramePr>
        <p:xfrm>
          <a:off x="1962022" y="1490473"/>
          <a:ext cx="5929250" cy="376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294494" y="1673642"/>
            <a:ext cx="1617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i="1" dirty="0" smtClean="0"/>
              <a:t>Hürden</a:t>
            </a:r>
            <a:endParaRPr lang="de-DE" sz="1600" b="1" i="1" dirty="0"/>
          </a:p>
        </p:txBody>
      </p:sp>
      <p:sp>
        <p:nvSpPr>
          <p:cNvPr id="10" name="Abgerundetes Rechteck 9"/>
          <p:cNvSpPr/>
          <p:nvPr/>
        </p:nvSpPr>
        <p:spPr>
          <a:xfrm>
            <a:off x="1111630" y="2473453"/>
            <a:ext cx="1700784" cy="170893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Weiterarbeit 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„Sprach-Kitas“ im Rahmen der Richtlinie des Landes gesichert</a:t>
            </a:r>
          </a:p>
          <a:p>
            <a:pPr algn="ctr"/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45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Maßnahme: </a:t>
            </a:r>
            <a:br>
              <a:rPr lang="de-DE" dirty="0" smtClean="0"/>
            </a:br>
            <a:r>
              <a:rPr lang="de-DE" dirty="0" smtClean="0"/>
              <a:t>Ausstattungsinitiative Sprachförderung und Sprachbildung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503218" y="1879007"/>
            <a:ext cx="3399663" cy="4284049"/>
          </a:xfrm>
        </p:spPr>
        <p:txBody>
          <a:bodyPr/>
          <a:lstStyle/>
          <a:p>
            <a:endParaRPr lang="de-DE" b="0" dirty="0" smtClean="0"/>
          </a:p>
          <a:p>
            <a:endParaRPr lang="de-DE" b="0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dirty="0" smtClean="0"/>
              <a:t>Maßnahme</a:t>
            </a:r>
          </a:p>
          <a:p>
            <a:pPr algn="ctr"/>
            <a:r>
              <a:rPr lang="de-DE" b="0" dirty="0" smtClean="0"/>
              <a:t>Durch Verknüpfung mit bewährten Initiativen, wie dem Bewegungs- und Ernährungsprojekt „Fit, bunt &amp; lecker“ </a:t>
            </a:r>
            <a:r>
              <a:rPr lang="de-DE" b="0" dirty="0"/>
              <a:t>können </a:t>
            </a:r>
            <a:r>
              <a:rPr lang="de-DE" b="0" dirty="0" smtClean="0"/>
              <a:t>Kindertagesstätten </a:t>
            </a:r>
            <a:r>
              <a:rPr lang="de-DE" b="0" dirty="0"/>
              <a:t>von </a:t>
            </a:r>
            <a:r>
              <a:rPr lang="de-DE" b="0" dirty="0" smtClean="0"/>
              <a:t>ausgewählten Fördermaterialien profitieren.</a:t>
            </a:r>
          </a:p>
          <a:p>
            <a:pPr algn="ctr"/>
            <a:endParaRPr lang="de-DE" b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294761819"/>
              </p:ext>
            </p:extLst>
          </p:nvPr>
        </p:nvGraphicFramePr>
        <p:xfrm>
          <a:off x="182880" y="2057400"/>
          <a:ext cx="5788152" cy="362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511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Maßnahme: Digitalisierung der Sprachstands-Feststellung und weiterer Bereiche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439862" y="4271422"/>
            <a:ext cx="7234235" cy="2077784"/>
          </a:xfrm>
        </p:spPr>
        <p:txBody>
          <a:bodyPr/>
          <a:lstStyle/>
          <a:p>
            <a:pPr algn="ctr"/>
            <a:endParaRPr lang="de-DE" b="0" dirty="0"/>
          </a:p>
          <a:p>
            <a:pPr algn="ctr"/>
            <a:endParaRPr lang="de-DE" b="0" dirty="0" smtClean="0"/>
          </a:p>
          <a:p>
            <a:pPr algn="ctr"/>
            <a:r>
              <a:rPr lang="de-DE" dirty="0" smtClean="0"/>
              <a:t>Maßnahme</a:t>
            </a:r>
          </a:p>
          <a:p>
            <a:pPr algn="ctr"/>
            <a:r>
              <a:rPr lang="de-DE" b="0" dirty="0" smtClean="0"/>
              <a:t>Die Region Hannover fördert Kitas finanziell im Ausbau von individuellen Digitalisierungsstrategien (z.B. Beratung, ganzheitliche Lösungen, Hard- und Software).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1838325" y="1716406"/>
            <a:ext cx="2697480" cy="281901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Hindernis</a:t>
            </a:r>
            <a:endParaRPr lang="de-DE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Fachkräftemangel = Vernachlässigung der gesetzlich geforderten Beobachtung, Dokumentation und die Feststellung des Sprachstands eines Kindes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388610" y="1716406"/>
            <a:ext cx="2697480" cy="281901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Anker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Generelles Interesse der Kitas, die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Verfahren mittels Digitalisierung in standardisierter Form, zeitoptimiert und mit gewährleisteter Qualität umzusetzen.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0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Maßnahme: Weiterbildung zur Qualitätssicherung und als Maßnahme gegen den Fachkräftemangel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537672915"/>
              </p:ext>
            </p:extLst>
          </p:nvPr>
        </p:nvGraphicFramePr>
        <p:xfrm>
          <a:off x="374650" y="1749437"/>
          <a:ext cx="6083300" cy="405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6457950" y="2299876"/>
            <a:ext cx="2359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negative Auswirkungen auf die Qualität der Sprachförderung und -bildung</a:t>
            </a:r>
            <a:endParaRPr lang="de-DE" b="1" dirty="0"/>
          </a:p>
        </p:txBody>
      </p:sp>
      <p:sp>
        <p:nvSpPr>
          <p:cNvPr id="9" name="Gleich 8"/>
          <p:cNvSpPr/>
          <p:nvPr/>
        </p:nvSpPr>
        <p:spPr>
          <a:xfrm>
            <a:off x="5634990" y="2742726"/>
            <a:ext cx="822960" cy="591628"/>
          </a:xfrm>
          <a:prstGeom prst="mathEqual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89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Maßnahme</a:t>
            </a:r>
            <a:r>
              <a:rPr lang="de-DE" dirty="0"/>
              <a:t>: Weiterbildung zur Qualitätssicherung und als Maßnahme gegen den Fachkräftemangel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51.17 - Pressegespräch 18.01.2024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394650" y="2387422"/>
            <a:ext cx="7233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smtClean="0"/>
              <a:t>Maßnahme</a:t>
            </a:r>
            <a:br>
              <a:rPr lang="de-DE" sz="1600" b="1" dirty="0" smtClean="0"/>
            </a:br>
            <a:r>
              <a:rPr lang="de-DE" sz="1600" b="1" dirty="0" smtClean="0"/>
              <a:t/>
            </a:r>
            <a:br>
              <a:rPr lang="de-DE" sz="1600" b="1" dirty="0" smtClean="0"/>
            </a:br>
            <a:r>
              <a:rPr lang="de-DE" sz="1600" dirty="0"/>
              <a:t>Ü</a:t>
            </a:r>
            <a:r>
              <a:rPr lang="de-DE" sz="1600" dirty="0" smtClean="0"/>
              <a:t>ber das Angebot von kostenfreien Weiterbildungsangeboten die Chance </a:t>
            </a:r>
            <a:r>
              <a:rPr lang="de-DE" sz="1600" dirty="0"/>
              <a:t>auf „</a:t>
            </a:r>
            <a:r>
              <a:rPr lang="de-DE" sz="1600" dirty="0" smtClean="0"/>
              <a:t>Fachkarrieren“ erhöhen </a:t>
            </a:r>
            <a:r>
              <a:rPr lang="de-DE" sz="1600" dirty="0"/>
              <a:t>z.B. für Erzieher*innen, die sich als „Fachkraft Sprache“ </a:t>
            </a:r>
            <a:r>
              <a:rPr lang="de-DE" sz="1600" dirty="0" smtClean="0"/>
              <a:t>ausbilden lassen </a:t>
            </a:r>
          </a:p>
          <a:p>
            <a:pPr algn="ctr"/>
            <a:r>
              <a:rPr lang="de-DE" sz="1600" dirty="0" smtClean="0">
                <a:sym typeface="Wingdings" panose="05000000000000000000" pitchFamily="2" charset="2"/>
              </a:rPr>
              <a:t> Dient </a:t>
            </a:r>
            <a:r>
              <a:rPr lang="de-DE" sz="1600" dirty="0">
                <a:sym typeface="Wingdings" panose="05000000000000000000" pitchFamily="2" charset="2"/>
              </a:rPr>
              <a:t>der Qualitätssicherung, Fachkräftebindung und persönlicher </a:t>
            </a:r>
            <a:r>
              <a:rPr lang="de-DE" sz="1600" dirty="0" smtClean="0">
                <a:sym typeface="Wingdings" panose="05000000000000000000" pitchFamily="2" charset="2"/>
              </a:rPr>
              <a:t>Weiterentwicklung</a:t>
            </a:r>
          </a:p>
          <a:p>
            <a:pPr algn="ctr"/>
            <a:endParaRPr lang="de-DE" sz="1600" dirty="0"/>
          </a:p>
          <a:p>
            <a:pPr algn="ctr"/>
            <a:r>
              <a:rPr lang="de-DE" sz="1600" dirty="0"/>
              <a:t>Ziel könnte sein, in Kooperation mit Weiterbildungsanbietern 150 zusätzliche Erzieher*innen zur „Fachkraft Sprache“ auszubilden</a:t>
            </a:r>
            <a:r>
              <a:rPr lang="de-DE" sz="1600" dirty="0" smtClean="0"/>
              <a:t>.</a:t>
            </a:r>
          </a:p>
          <a:p>
            <a:pPr algn="ctr"/>
            <a:endParaRPr lang="de-DE" sz="1600" dirty="0"/>
          </a:p>
          <a:p>
            <a:pPr algn="ctr"/>
            <a:endParaRPr lang="de-DE" sz="1600" dirty="0"/>
          </a:p>
        </p:txBody>
      </p:sp>
      <p:sp>
        <p:nvSpPr>
          <p:cNvPr id="8" name="Pfeil nach unten 7"/>
          <p:cNvSpPr/>
          <p:nvPr/>
        </p:nvSpPr>
        <p:spPr>
          <a:xfrm>
            <a:off x="4787518" y="1770253"/>
            <a:ext cx="448056" cy="493776"/>
          </a:xfrm>
          <a:prstGeom prst="downArrow">
            <a:avLst/>
          </a:prstGeom>
          <a:solidFill>
            <a:srgbClr val="004E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11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</a:t>
            </a:r>
            <a:r>
              <a:rPr lang="de-DE" dirty="0" smtClean="0"/>
              <a:t>Schuleingangsuntersuchungen (SEU)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1561873" y="1632405"/>
          <a:ext cx="6107112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hteck 8"/>
          <p:cNvSpPr/>
          <p:nvPr/>
        </p:nvSpPr>
        <p:spPr>
          <a:xfrm>
            <a:off x="1561873" y="5774750"/>
            <a:ext cx="5564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Die Zahl der Schuleingangsuntersuchungen bleibt auch im </a:t>
            </a:r>
          </a:p>
          <a:p>
            <a:r>
              <a:rPr lang="de-DE" sz="1600" dirty="0"/>
              <a:t>Einschulungsjahr 2023/24 hoch (12.083 SEU).</a:t>
            </a:r>
          </a:p>
        </p:txBody>
      </p:sp>
    </p:spTree>
    <p:extLst>
      <p:ext uri="{BB962C8B-B14F-4D97-AF65-F5344CB8AC3E}">
        <p14:creationId xmlns:p14="http://schemas.microsoft.com/office/powerpoint/2010/main" val="27963130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Ergebnisse </a:t>
            </a:r>
            <a:r>
              <a:rPr lang="de-DE" dirty="0" smtClean="0"/>
              <a:t>zur Sprache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51.17 - Pressegespräch 18.01.2024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816428" y="1665514"/>
          <a:ext cx="7331530" cy="472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471852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Benutzerdefiniert</PresentationFormat>
  <Paragraphs>82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Office-Design</vt:lpstr>
      <vt:lpstr>2_Office-Design</vt:lpstr>
      <vt:lpstr>PowerPoint-Präsentation</vt:lpstr>
      <vt:lpstr>1. Maßnahme:  Förderung von zusätzlichen Sprachförderkräften</vt:lpstr>
      <vt:lpstr>2. Maßnahme:  Stabilisierung der „Sprach-Kitas“ (nach ehem. Bundesförderung)</vt:lpstr>
      <vt:lpstr>3. Maßnahme:  Ausstattungsinitiative Sprachförderung und Sprachbildung</vt:lpstr>
      <vt:lpstr>4. Maßnahme: Digitalisierung der Sprachstands-Feststellung und weiterer Bereiche</vt:lpstr>
      <vt:lpstr>5. Maßnahme: Weiterbildung zur Qualitätssicherung und als Maßnahme gegen den Fachkräftemangel </vt:lpstr>
      <vt:lpstr>5. Maßnahme: Weiterbildung zur Qualitätssicherung und als Maßnahme gegen den Fachkräftemangel </vt:lpstr>
      <vt:lpstr>Anzahl der Schuleingangsuntersuchungen (SEU)</vt:lpstr>
      <vt:lpstr>Ergebnisse zur Sprache</vt:lpstr>
      <vt:lpstr>Sprachstandsmonitoring und Sprachförderuntersuchung im Team Sozialpädiatrie und Jugendmedizin ein Jahr vor der Einschulung</vt:lpstr>
      <vt:lpstr>Sprachauffälligkeiten - ein Anstieg zeigt sich nicht nur im Rahmen der SEU</vt:lpstr>
      <vt:lpstr>Vielen Dank für Ihre Aufmerksamkeit!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neuwaerts gmbh</dc:creator>
  <cp:lastModifiedBy>Wendt, Sonja - 13.01 -</cp:lastModifiedBy>
  <cp:revision>183</cp:revision>
  <dcterms:created xsi:type="dcterms:W3CDTF">2012-04-24T14:03:41Z</dcterms:created>
  <dcterms:modified xsi:type="dcterms:W3CDTF">2024-01-18T08:59:54Z</dcterms:modified>
</cp:coreProperties>
</file>