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  <p:sldMasterId id="2147483715" r:id="rId2"/>
    <p:sldMasterId id="2147483729" r:id="rId3"/>
  </p:sldMasterIdLst>
  <p:notesMasterIdLst>
    <p:notesMasterId r:id="rId17"/>
  </p:notesMasterIdLst>
  <p:handoutMasterIdLst>
    <p:handoutMasterId r:id="rId18"/>
  </p:handoutMasterIdLst>
  <p:sldIdLst>
    <p:sldId id="347" r:id="rId4"/>
    <p:sldId id="364" r:id="rId5"/>
    <p:sldId id="365" r:id="rId6"/>
    <p:sldId id="357" r:id="rId7"/>
    <p:sldId id="360" r:id="rId8"/>
    <p:sldId id="362" r:id="rId9"/>
    <p:sldId id="348" r:id="rId10"/>
    <p:sldId id="366" r:id="rId11"/>
    <p:sldId id="370" r:id="rId12"/>
    <p:sldId id="369" r:id="rId13"/>
    <p:sldId id="354" r:id="rId14"/>
    <p:sldId id="361" r:id="rId15"/>
    <p:sldId id="368" r:id="rId16"/>
  </p:sldIdLst>
  <p:sldSz cx="9124950" cy="6858000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45">
          <p15:clr>
            <a:srgbClr val="A4A3A4"/>
          </p15:clr>
        </p15:guide>
        <p15:guide id="2" orient="horz" pos="1157">
          <p15:clr>
            <a:srgbClr val="A4A3A4"/>
          </p15:clr>
        </p15:guide>
        <p15:guide id="3" orient="horz" pos="302">
          <p15:clr>
            <a:srgbClr val="A4A3A4"/>
          </p15:clr>
        </p15:guide>
        <p15:guide id="4" orient="horz" pos="4080">
          <p15:clr>
            <a:srgbClr val="A4A3A4"/>
          </p15:clr>
        </p15:guide>
        <p15:guide id="5" orient="horz" pos="488">
          <p15:clr>
            <a:srgbClr val="A4A3A4"/>
          </p15:clr>
        </p15:guide>
        <p15:guide id="6" orient="horz" pos="2990">
          <p15:clr>
            <a:srgbClr val="A4A3A4"/>
          </p15:clr>
        </p15:guide>
        <p15:guide id="7" orient="horz" pos="4006">
          <p15:clr>
            <a:srgbClr val="A4A3A4"/>
          </p15:clr>
        </p15:guide>
        <p15:guide id="8" orient="horz" pos="2316">
          <p15:clr>
            <a:srgbClr val="A4A3A4"/>
          </p15:clr>
        </p15:guide>
        <p15:guide id="9" orient="horz" pos="2108">
          <p15:clr>
            <a:srgbClr val="A4A3A4"/>
          </p15:clr>
        </p15:guide>
        <p15:guide id="10" orient="horz" pos="2415">
          <p15:clr>
            <a:srgbClr val="A4A3A4"/>
          </p15:clr>
        </p15:guide>
        <p15:guide id="11" orient="horz" pos="271">
          <p15:clr>
            <a:srgbClr val="A4A3A4"/>
          </p15:clr>
        </p15:guide>
        <p15:guide id="12" orient="horz" pos="168">
          <p15:clr>
            <a:srgbClr val="A4A3A4"/>
          </p15:clr>
        </p15:guide>
        <p15:guide id="13" orient="horz" pos="853">
          <p15:clr>
            <a:srgbClr val="A4A3A4"/>
          </p15:clr>
        </p15:guide>
        <p15:guide id="14" orient="horz" pos="988">
          <p15:clr>
            <a:srgbClr val="A4A3A4"/>
          </p15:clr>
        </p15:guide>
        <p15:guide id="15" orient="horz" pos="2249">
          <p15:clr>
            <a:srgbClr val="A4A3A4"/>
          </p15:clr>
        </p15:guide>
        <p15:guide id="16" orient="horz" pos="3167">
          <p15:clr>
            <a:srgbClr val="A4A3A4"/>
          </p15:clr>
        </p15:guide>
        <p15:guide id="17" orient="horz" pos="3588">
          <p15:clr>
            <a:srgbClr val="A4A3A4"/>
          </p15:clr>
        </p15:guide>
        <p15:guide id="18" pos="2926">
          <p15:clr>
            <a:srgbClr val="A4A3A4"/>
          </p15:clr>
        </p15:guide>
        <p15:guide id="19" pos="5105">
          <p15:clr>
            <a:srgbClr val="A4A3A4"/>
          </p15:clr>
        </p15:guide>
        <p15:guide id="20" pos="383">
          <p15:clr>
            <a:srgbClr val="A4A3A4"/>
          </p15:clr>
        </p15:guide>
        <p15:guide id="21" pos="236">
          <p15:clr>
            <a:srgbClr val="A4A3A4"/>
          </p15:clr>
        </p15:guide>
        <p15:guide id="22" pos="5579">
          <p15:clr>
            <a:srgbClr val="A4A3A4"/>
          </p15:clr>
        </p15:guide>
        <p15:guide id="23" pos="881">
          <p15:clr>
            <a:srgbClr val="A4A3A4"/>
          </p15:clr>
        </p15:guide>
        <p15:guide id="24" pos="170">
          <p15:clr>
            <a:srgbClr val="A4A3A4"/>
          </p15:clr>
        </p15:guide>
        <p15:guide id="25" pos="5509">
          <p15:clr>
            <a:srgbClr val="A4A3A4"/>
          </p15:clr>
        </p15:guide>
        <p15:guide id="26" pos="1156">
          <p15:clr>
            <a:srgbClr val="A4A3A4"/>
          </p15:clr>
        </p15:guide>
        <p15:guide id="27" pos="4069">
          <p15:clr>
            <a:srgbClr val="A4A3A4"/>
          </p15:clr>
        </p15:guide>
        <p15:guide id="28" pos="308">
          <p15:clr>
            <a:srgbClr val="A4A3A4"/>
          </p15:clr>
        </p15:guide>
        <p15:guide id="29" pos="5443">
          <p15:clr>
            <a:srgbClr val="A4A3A4"/>
          </p15:clr>
        </p15:guide>
        <p15:guide id="30" pos="3063">
          <p15:clr>
            <a:srgbClr val="A4A3A4"/>
          </p15:clr>
        </p15:guide>
        <p15:guide id="31" pos="4147">
          <p15:clr>
            <a:srgbClr val="A4A3A4"/>
          </p15:clr>
        </p15:guide>
        <p15:guide id="32" pos="1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6DA"/>
    <a:srgbClr val="95B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2" autoAdjust="0"/>
    <p:restoredTop sz="77310" autoAdjust="0"/>
  </p:normalViewPr>
  <p:slideViewPr>
    <p:cSldViewPr snapToGrid="0" snapToObjects="1" showGuides="1">
      <p:cViewPr>
        <p:scale>
          <a:sx n="80" d="100"/>
          <a:sy n="80" d="100"/>
        </p:scale>
        <p:origin x="-2526" y="-600"/>
      </p:cViewPr>
      <p:guideLst>
        <p:guide orient="horz" pos="4145"/>
        <p:guide orient="horz" pos="1157"/>
        <p:guide orient="horz" pos="302"/>
        <p:guide orient="horz" pos="4080"/>
        <p:guide orient="horz" pos="488"/>
        <p:guide orient="horz" pos="2990"/>
        <p:guide orient="horz" pos="4006"/>
        <p:guide orient="horz" pos="2316"/>
        <p:guide orient="horz" pos="2108"/>
        <p:guide orient="horz" pos="2415"/>
        <p:guide orient="horz" pos="271"/>
        <p:guide orient="horz" pos="168"/>
        <p:guide orient="horz" pos="853"/>
        <p:guide orient="horz" pos="988"/>
        <p:guide orient="horz" pos="2249"/>
        <p:guide orient="horz" pos="3167"/>
        <p:guide orient="horz" pos="3588"/>
        <p:guide pos="2926"/>
        <p:guide pos="5105"/>
        <p:guide pos="383"/>
        <p:guide pos="236"/>
        <p:guide pos="5579"/>
        <p:guide pos="881"/>
        <p:guide pos="170"/>
        <p:guide pos="5509"/>
        <p:guide pos="1156"/>
        <p:guide pos="4069"/>
        <p:guide pos="308"/>
        <p:guide pos="5443"/>
        <p:guide pos="3063"/>
        <p:guide pos="4147"/>
        <p:guide pos="1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Anzahl</a:t>
            </a:r>
            <a:r>
              <a:rPr lang="de-DE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und Quote der arbeitslosen Jugendlichen unter 25 Jahre </a:t>
            </a:r>
          </a:p>
          <a:p>
            <a:pPr>
              <a:defRPr/>
            </a:pPr>
            <a:r>
              <a:rPr lang="de-DE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Region </a:t>
            </a:r>
            <a:r>
              <a:rPr lang="de-DE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Hannover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0725446668272121"/>
          <c:y val="7.589586010941878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4701007919596722E-2"/>
          <c:y val="0.12986935732470589"/>
          <c:w val="0.70259676648225666"/>
          <c:h val="0.82110371338656241"/>
        </c:manualLayout>
      </c:layout>
      <c:lineChart>
        <c:grouping val="standard"/>
        <c:varyColors val="0"/>
        <c:ser>
          <c:idx val="0"/>
          <c:order val="1"/>
          <c:tx>
            <c:strRef>
              <c:f>Tabelle1!$F$16</c:f>
              <c:strCache>
                <c:ptCount val="1"/>
                <c:pt idx="0">
                  <c:v>Gesamt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Tabelle1!$G$15:$L$15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Tabelle1!$G$16:$L$16</c:f>
              <c:numCache>
                <c:formatCode>* #,##0;* \-_ #,##0;\-</c:formatCode>
                <c:ptCount val="6"/>
                <c:pt idx="0">
                  <c:v>4438</c:v>
                </c:pt>
                <c:pt idx="1">
                  <c:v>4589</c:v>
                </c:pt>
                <c:pt idx="2">
                  <c:v>4571</c:v>
                </c:pt>
                <c:pt idx="3">
                  <c:v>4219</c:v>
                </c:pt>
                <c:pt idx="4">
                  <c:v>4387</c:v>
                </c:pt>
                <c:pt idx="5">
                  <c:v>3950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Tabelle1!$F$18</c:f>
              <c:strCache>
                <c:ptCount val="1"/>
                <c:pt idx="0">
                  <c:v>Jahresdurchschnitt SGB II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Tabelle1!$G$15:$L$15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Tabelle1!$G$18:$L$18</c:f>
              <c:numCache>
                <c:formatCode>* #,##0;* \-_ #,##0;\-</c:formatCode>
                <c:ptCount val="6"/>
                <c:pt idx="0">
                  <c:v>3046.9166666667002</c:v>
                </c:pt>
                <c:pt idx="1">
                  <c:v>3060.4166666667002</c:v>
                </c:pt>
                <c:pt idx="2">
                  <c:v>3121.5833333332998</c:v>
                </c:pt>
                <c:pt idx="3">
                  <c:v>2928</c:v>
                </c:pt>
                <c:pt idx="4">
                  <c:v>2978.5833333332998</c:v>
                </c:pt>
                <c:pt idx="5">
                  <c:v>2545.0833333332998</c:v>
                </c:pt>
              </c:numCache>
            </c:numRef>
          </c:val>
          <c:smooth val="0"/>
        </c:ser>
        <c:ser>
          <c:idx val="4"/>
          <c:order val="5"/>
          <c:tx>
            <c:strRef>
              <c:f>Tabelle1!$F$20</c:f>
              <c:strCache>
                <c:ptCount val="1"/>
                <c:pt idx="0">
                  <c:v>Jahresdurchschnitt SGB III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Tabelle1!$G$15:$L$15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Tabelle1!$G$20:$L$20</c:f>
              <c:numCache>
                <c:formatCode>* #,##0;* \-_ #,##0;\-</c:formatCode>
                <c:ptCount val="6"/>
                <c:pt idx="0">
                  <c:v>1390.75</c:v>
                </c:pt>
                <c:pt idx="1">
                  <c:v>1528.9166666666999</c:v>
                </c:pt>
                <c:pt idx="2">
                  <c:v>1448.8333333333001</c:v>
                </c:pt>
                <c:pt idx="3">
                  <c:v>1290.5833333333001</c:v>
                </c:pt>
                <c:pt idx="4">
                  <c:v>1407.8333333333001</c:v>
                </c:pt>
                <c:pt idx="5">
                  <c:v>1404.9166666666999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971328"/>
        <c:axId val="127972864"/>
      </c:lineChart>
      <c:lineChart>
        <c:grouping val="standard"/>
        <c:varyColors val="0"/>
        <c:ser>
          <c:idx val="1"/>
          <c:order val="0"/>
          <c:tx>
            <c:strRef>
              <c:f>Tabelle1!$F$17</c:f>
              <c:strCache>
                <c:ptCount val="1"/>
                <c:pt idx="0">
                  <c:v>Quote gesamt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Tabelle1!$G$17:$L$17</c:f>
              <c:numCache>
                <c:formatCode>0.00%</c:formatCode>
                <c:ptCount val="6"/>
                <c:pt idx="0">
                  <c:v>7.5999999999999998E-2</c:v>
                </c:pt>
                <c:pt idx="1">
                  <c:v>7.6999999999999999E-2</c:v>
                </c:pt>
                <c:pt idx="2">
                  <c:v>7.8E-2</c:v>
                </c:pt>
                <c:pt idx="3">
                  <c:v>7.0999999999999994E-2</c:v>
                </c:pt>
                <c:pt idx="4">
                  <c:v>7.1999999999999995E-2</c:v>
                </c:pt>
                <c:pt idx="5">
                  <c:v>6.5000000000000002E-2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Tabelle1!$F$19</c:f>
              <c:strCache>
                <c:ptCount val="1"/>
                <c:pt idx="0">
                  <c:v>Quote U25 SGB II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Tabelle1!$G$19:$L$19</c:f>
              <c:numCache>
                <c:formatCode>0.00%</c:formatCode>
                <c:ptCount val="6"/>
                <c:pt idx="0">
                  <c:v>5.1999999999999998E-2</c:v>
                </c:pt>
                <c:pt idx="1">
                  <c:v>5.0999999999999997E-2</c:v>
                </c:pt>
                <c:pt idx="2">
                  <c:v>5.2999999999999999E-2</c:v>
                </c:pt>
                <c:pt idx="3">
                  <c:v>4.9000000000000002E-2</c:v>
                </c:pt>
                <c:pt idx="4">
                  <c:v>4.9000000000000002E-2</c:v>
                </c:pt>
                <c:pt idx="5">
                  <c:v>4.2000000000000003E-2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Tabelle1!$F$21</c:f>
              <c:strCache>
                <c:ptCount val="1"/>
                <c:pt idx="0">
                  <c:v>Quote U25 SGB III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Tabelle1!$G$21:$L$21</c:f>
              <c:numCache>
                <c:formatCode>0.00%</c:formatCode>
                <c:ptCount val="6"/>
                <c:pt idx="0">
                  <c:v>2.4E-2</c:v>
                </c:pt>
                <c:pt idx="1">
                  <c:v>2.5999999999999999E-2</c:v>
                </c:pt>
                <c:pt idx="2">
                  <c:v>2.5000000000000001E-2</c:v>
                </c:pt>
                <c:pt idx="3">
                  <c:v>2.1999999999999999E-2</c:v>
                </c:pt>
                <c:pt idx="4">
                  <c:v>2.3E-2</c:v>
                </c:pt>
                <c:pt idx="5">
                  <c:v>2.3E-2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876160"/>
        <c:axId val="127974400"/>
      </c:lineChart>
      <c:catAx>
        <c:axId val="12797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127972864"/>
        <c:crosses val="autoZero"/>
        <c:auto val="1"/>
        <c:lblAlgn val="ctr"/>
        <c:lblOffset val="100"/>
        <c:noMultiLvlLbl val="0"/>
      </c:catAx>
      <c:valAx>
        <c:axId val="127972864"/>
        <c:scaling>
          <c:orientation val="minMax"/>
          <c:min val="1000"/>
        </c:scaling>
        <c:delete val="0"/>
        <c:axPos val="l"/>
        <c:majorGridlines/>
        <c:numFmt formatCode="* #,##0;* \-_ #,##0;\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127971328"/>
        <c:crosses val="autoZero"/>
        <c:crossBetween val="between"/>
      </c:valAx>
      <c:valAx>
        <c:axId val="127974400"/>
        <c:scaling>
          <c:orientation val="minMax"/>
          <c:max val="9.0000000000000024E-2"/>
          <c:min val="2.0000000000000004E-2"/>
        </c:scaling>
        <c:delete val="0"/>
        <c:axPos val="r"/>
        <c:minorGridlines>
          <c:spPr>
            <a:ln>
              <a:noFill/>
            </a:ln>
          </c:spPr>
        </c:minorGridlines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130876160"/>
        <c:crosses val="max"/>
        <c:crossBetween val="between"/>
        <c:majorUnit val="2.0000000000000004E-2"/>
      </c:valAx>
      <c:catAx>
        <c:axId val="130876160"/>
        <c:scaling>
          <c:orientation val="minMax"/>
        </c:scaling>
        <c:delete val="1"/>
        <c:axPos val="b"/>
        <c:majorTickMark val="out"/>
        <c:minorTickMark val="none"/>
        <c:tickLblPos val="nextTo"/>
        <c:crossAx val="127974400"/>
        <c:crossesAt val="0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83422163113639625"/>
          <c:y val="0.16871708652076853"/>
          <c:w val="0.16577836886360375"/>
          <c:h val="0.68373973715918968"/>
        </c:manualLayout>
      </c:layout>
      <c:overlay val="1"/>
    </c:legend>
    <c:plotVisOnly val="1"/>
    <c:dispBlanksAs val="gap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lumMod val="0"/>
            <a:lumOff val="100000"/>
            <a:alpha val="88000"/>
          </a:schemeClr>
        </a:gs>
        <a:gs pos="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2700000" scaled="1"/>
      <a:tileRect/>
    </a:gradFill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97A62FF3-5217-3441-8CD2-662277A6C1AB}" type="datetime1">
              <a:rPr lang="de-DE" smtClean="0"/>
              <a:t>30.10.2018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11FDD953-F006-ED4A-A733-D8F8C321CC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948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76E82BC1-6671-7343-8E03-885B5A57BA85}" type="datetime1">
              <a:rPr lang="de-DE" smtClean="0"/>
              <a:t>30.10.2018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4538"/>
            <a:ext cx="49530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C173314C-239F-7148-BF4C-33EDC01B56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69639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dirty="0" smtClean="0"/>
          </a:p>
          <a:p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76BFB0-E7C7-48D9-B8EB-2237DC50B892}" type="slidenum">
              <a:rPr lang="de-DE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3314C-239F-7148-BF4C-33EDC01B563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5659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3314C-239F-7148-BF4C-33EDC01B563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5659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A6BB21-DCAE-4563-9826-57125C165B0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3314C-239F-7148-BF4C-33EDC01B563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8945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3314C-239F-7148-BF4C-33EDC01B563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978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3314C-239F-7148-BF4C-33EDC01B563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97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16"/>
          <p:cNvSpPr>
            <a:spLocks noGrp="1"/>
          </p:cNvSpPr>
          <p:nvPr>
            <p:ph type="pic" sz="quarter" idx="10"/>
          </p:nvPr>
        </p:nvSpPr>
        <p:spPr>
          <a:xfrm>
            <a:off x="269877" y="260351"/>
            <a:ext cx="8583613" cy="631983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pic>
        <p:nvPicPr>
          <p:cNvPr id="19" name="Bild 18" descr="Logo_Regi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569" y="5743528"/>
            <a:ext cx="1191808" cy="655342"/>
          </a:xfrm>
          <a:prstGeom prst="rect">
            <a:avLst/>
          </a:prstGeom>
        </p:spPr>
      </p:pic>
      <p:pic>
        <p:nvPicPr>
          <p:cNvPr id="20" name="Bild 19" descr="logo_Hannov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60" y="485775"/>
            <a:ext cx="1079028" cy="1527099"/>
          </a:xfrm>
          <a:prstGeom prst="rect">
            <a:avLst/>
          </a:prstGeom>
        </p:spPr>
      </p:pic>
      <p:pic>
        <p:nvPicPr>
          <p:cNvPr id="8" name="Bild 7" descr="balken_Tite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7" y="3616325"/>
            <a:ext cx="6113411" cy="1295443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487365" y="3829050"/>
            <a:ext cx="5669283" cy="863600"/>
          </a:xfrm>
          <a:prstGeom prst="rect">
            <a:avLst/>
          </a:prstGeom>
        </p:spPr>
        <p:txBody>
          <a:bodyPr/>
          <a:lstStyle>
            <a:lvl1pPr algn="l">
              <a:lnSpc>
                <a:spcPts val="1701"/>
              </a:lnSpc>
              <a:defRPr lang="de-DE" sz="200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74651" y="6238535"/>
            <a:ext cx="6361950" cy="136525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AWB der Region Hannover, AWL der Landeshauptstadt Hannover, 08.10.2014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364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1398843" y="1836743"/>
            <a:ext cx="7241344" cy="42894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Folie 1</a:t>
            </a:r>
          </a:p>
        </p:txBody>
      </p:sp>
    </p:spTree>
    <p:extLst>
      <p:ext uri="{BB962C8B-B14F-4D97-AF65-F5344CB8AC3E}">
        <p14:creationId xmlns:p14="http://schemas.microsoft.com/office/powerpoint/2010/main" val="120242832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373" y="2130430"/>
            <a:ext cx="7756208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68743" y="3886200"/>
            <a:ext cx="638746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Folie </a:t>
            </a:r>
            <a:fld id="{81CE0C1D-F394-4487-9F08-318D1A1DAE7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LANDESHAUPTSTADT HANNOVER	Wirtschaftsförderung</a:t>
            </a:r>
            <a:endParaRPr lang="de-DE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06949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Folie </a:t>
            </a:r>
            <a:fld id="{1A70B416-BCB2-4060-9C7E-8E080900139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LANDESHAUPTSTADT HANNOVER	Wirtschaftsförderung</a:t>
            </a:r>
            <a:endParaRPr lang="de-DE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6237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810" y="4406905"/>
            <a:ext cx="775620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0810" y="2906713"/>
            <a:ext cx="775620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Folie </a:t>
            </a:r>
            <a:fld id="{533A85D1-E9B7-4FB5-A37F-890018D2ED81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LANDESHAUPTSTADT HANNOVER	Wirtschaftsförderung</a:t>
            </a:r>
            <a:endParaRPr lang="de-DE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2177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98845" y="1836743"/>
            <a:ext cx="3543839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4766" y="1836743"/>
            <a:ext cx="3545423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Folie </a:t>
            </a:r>
            <a:fld id="{EFB6E8BC-B872-4BB1-9C36-055CCDD03056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LANDESHAUPTSTADT HANNOVER	Wirtschaftsförderung</a:t>
            </a:r>
            <a:endParaRPr lang="de-DE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3166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248" y="274638"/>
            <a:ext cx="821245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6247" y="1535113"/>
            <a:ext cx="40317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6247" y="2174875"/>
            <a:ext cx="40317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35350" y="1535113"/>
            <a:ext cx="40333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35350" y="2174875"/>
            <a:ext cx="40333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Folie </a:t>
            </a:r>
            <a:fld id="{35DF516D-BFD0-419F-A6BA-F0EDA056574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LANDESHAUPTSTADT HANNOVER	Wirtschaftsförderung</a:t>
            </a:r>
            <a:endParaRPr lang="de-DE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3489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Folie </a:t>
            </a:r>
            <a:fld id="{F59BF625-F06E-424D-B70F-85872EF4BDA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LANDESHAUPTSTADT HANNOVER	Wirtschaftsförderung</a:t>
            </a:r>
            <a:endParaRPr lang="de-DE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3556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Folie </a:t>
            </a:r>
            <a:fld id="{1AAEA035-E857-4477-B86E-3DB2E028A26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LANDESHAUPTSTADT HANNOVER	Wirtschaftsförderung</a:t>
            </a:r>
            <a:endParaRPr lang="de-DE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76071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250" y="273050"/>
            <a:ext cx="300204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67604" y="273052"/>
            <a:ext cx="51011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6250" y="1435102"/>
            <a:ext cx="300204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Folie </a:t>
            </a:r>
            <a:fld id="{E7FC5E28-E209-4837-8E6D-9D5CE3FAD49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LANDESHAUPTSTADT HANNOVER	Wirtschaftsförderung</a:t>
            </a:r>
            <a:endParaRPr lang="de-DE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235121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88554" y="4800600"/>
            <a:ext cx="547497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88554" y="612775"/>
            <a:ext cx="5474970" cy="4114800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88554" y="5367338"/>
            <a:ext cx="547497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Folie </a:t>
            </a:r>
            <a:fld id="{F9443170-9A0B-4B16-B3A6-022E9BE02B9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LANDESHAUPTSTADT HANNOVER	Wirtschaftsförderung</a:t>
            </a:r>
            <a:endParaRPr lang="de-DE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55883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1SP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1838325" y="497418"/>
            <a:ext cx="6794499" cy="855133"/>
          </a:xfrm>
          <a:prstGeom prst="rect">
            <a:avLst/>
          </a:prstGeom>
        </p:spPr>
        <p:txBody>
          <a:bodyPr lIns="0" tIns="0">
            <a:noAutofit/>
          </a:bodyPr>
          <a:lstStyle>
            <a:lvl1pPr algn="l">
              <a:lnSpc>
                <a:spcPct val="90000"/>
              </a:lnSpc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7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74650" y="6359529"/>
            <a:ext cx="6361950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smtClean="0">
                <a:solidFill>
                  <a:prstClr val="black"/>
                </a:solidFill>
              </a:rPr>
              <a:t>AWB der Region Hannover, AWL der Landeshauptstadt Hannover, 08.10.2014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374653" y="6516371"/>
            <a:ext cx="2130425" cy="841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>
                <a:solidFill>
                  <a:prstClr val="black"/>
                </a:solidFill>
              </a:rPr>
              <a:t>Folie </a:t>
            </a:r>
            <a:fld id="{706FB4DA-3769-CD40-87AD-947824F88925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1398589" y="1836738"/>
            <a:ext cx="6107112" cy="421957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232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Folie </a:t>
            </a:r>
            <a:fld id="{B24F1D1D-7FB1-47B7-A848-1FE1BA1C08A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LANDESHAUPTSTADT HANNOVER	Wirtschaftsförderung</a:t>
            </a:r>
            <a:endParaRPr lang="de-DE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55910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31039" y="487363"/>
            <a:ext cx="1809148" cy="5638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398843" y="487363"/>
            <a:ext cx="5280114" cy="56388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Folie </a:t>
            </a:r>
            <a:fld id="{6871CE1E-E5EB-43E0-B6B5-E0E8C7A9DA5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LANDESHAUPTSTADT HANNOVER	Wirtschaftsförderung</a:t>
            </a:r>
            <a:endParaRPr lang="de-DE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30745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1398843" y="487363"/>
            <a:ext cx="7241344" cy="5638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Folie </a:t>
            </a:r>
            <a:fld id="{4AF7C75D-5218-4A50-A021-BAF593EA001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LANDESHAUPTSTADT HANNOVER	Wirtschaftsförderung</a:t>
            </a:r>
            <a:endParaRPr lang="de-DE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30674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7666" y="487364"/>
            <a:ext cx="6802523" cy="8667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398843" y="1836743"/>
            <a:ext cx="7241344" cy="4289425"/>
          </a:xfrm>
        </p:spPr>
        <p:txBody>
          <a:bodyPr>
            <a:noAutofit/>
          </a:bodyPr>
          <a:lstStyle/>
          <a:p>
            <a:pPr lvl="0"/>
            <a:endParaRPr lang="de-DE" noProof="0" smtClean="0"/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Folie </a:t>
            </a:r>
            <a:fld id="{978B2CE9-0E0A-42CA-AC36-DA3A41CFF91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LANDESHAUPTSTADT HANNOVER	Wirtschaftsförderung</a:t>
            </a:r>
            <a:endParaRPr lang="de-DE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12974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1" descr="Logo_Region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5853113"/>
            <a:ext cx="119062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1838325" y="497417"/>
            <a:ext cx="6794499" cy="85513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1398589" y="1836738"/>
            <a:ext cx="6107112" cy="421957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74650" y="6283325"/>
            <a:ext cx="6362700" cy="1365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FACHBEREICH 50 </a:t>
            </a:r>
          </a:p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TEAM 50.08</a:t>
            </a: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Folie </a:t>
            </a:r>
            <a:fld id="{DE9F4944-C556-4909-84E8-947FC91F3A87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0781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WIRTSCHAFTSFÖRDERUNG - Fußzeile standardmäßig hier platziert, Datum manuell einfügen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Folie </a:t>
            </a:r>
            <a:fld id="{CBBDC258-4415-4E9C-93CE-624E0B066B5E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92813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7664" y="487364"/>
            <a:ext cx="6802523" cy="8667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104183" y="1579563"/>
            <a:ext cx="7241344" cy="4289425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WIRTSCHAFTSFÖRDERUNG - Fußzeile standardmäßig hier platziert, Datum manuell einfügen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Folie </a:t>
            </a:r>
            <a:fld id="{7A31C41F-82DC-4D52-A17E-C1D7A31E5989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62941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_2SP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 21" descr="Logo_Region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499" y="5853575"/>
            <a:ext cx="1191808" cy="655342"/>
          </a:xfrm>
          <a:prstGeom prst="rect">
            <a:avLst/>
          </a:prstGeom>
        </p:spPr>
      </p:pic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1838325" y="497418"/>
            <a:ext cx="6794499" cy="855133"/>
          </a:xfrm>
          <a:prstGeom prst="rect">
            <a:avLst/>
          </a:prstGeom>
        </p:spPr>
        <p:txBody>
          <a:bodyPr lIns="0" tIns="0">
            <a:noAutofit/>
          </a:bodyPr>
          <a:lstStyle>
            <a:lvl1pPr algn="l">
              <a:lnSpc>
                <a:spcPct val="90000"/>
              </a:lnSpc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74650" y="6359529"/>
            <a:ext cx="6361950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smtClean="0">
                <a:solidFill>
                  <a:prstClr val="black"/>
                </a:solidFill>
              </a:rPr>
              <a:t>AWB der Region Hannover, AWL der Landeshauptstadt Hannover, 08.10.2014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374653" y="6516371"/>
            <a:ext cx="2130425" cy="841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>
                <a:solidFill>
                  <a:prstClr val="black"/>
                </a:solidFill>
              </a:rPr>
              <a:t>Folie </a:t>
            </a:r>
            <a:fld id="{706FB4DA-3769-CD40-87AD-947824F88925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>
            <a:off x="4862515" y="1838329"/>
            <a:ext cx="3241675" cy="3852863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1398590" y="1838329"/>
            <a:ext cx="3246437" cy="420249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824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/Bild_2SP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 21" descr="Logo_Region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499" y="5853575"/>
            <a:ext cx="1191808" cy="655342"/>
          </a:xfrm>
          <a:prstGeom prst="rect">
            <a:avLst/>
          </a:prstGeom>
        </p:spPr>
      </p:pic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1838325" y="497418"/>
            <a:ext cx="6794499" cy="855133"/>
          </a:xfrm>
          <a:prstGeom prst="rect">
            <a:avLst/>
          </a:prstGeom>
        </p:spPr>
        <p:txBody>
          <a:bodyPr lIns="0" tIns="0">
            <a:noAutofit/>
          </a:bodyPr>
          <a:lstStyle>
            <a:lvl1pPr algn="l">
              <a:lnSpc>
                <a:spcPct val="90000"/>
              </a:lnSpc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74650" y="6359529"/>
            <a:ext cx="6361950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smtClean="0">
                <a:solidFill>
                  <a:prstClr val="black"/>
                </a:solidFill>
              </a:rPr>
              <a:t>AWB der Region Hannover, AWL der Landeshauptstadt Hannover, 08.10.2014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374653" y="6516371"/>
            <a:ext cx="2130425" cy="841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>
                <a:solidFill>
                  <a:prstClr val="black"/>
                </a:solidFill>
              </a:rPr>
              <a:t>Folie </a:t>
            </a:r>
            <a:fld id="{706FB4DA-3769-CD40-87AD-947824F88925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>
            <a:off x="4862515" y="1838329"/>
            <a:ext cx="3241675" cy="2020637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1398590" y="1838326"/>
            <a:ext cx="3246437" cy="2020636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Inhaltsplatzhalter 4"/>
          <p:cNvSpPr>
            <a:spLocks noGrp="1"/>
          </p:cNvSpPr>
          <p:nvPr>
            <p:ph sz="quarter" idx="15"/>
          </p:nvPr>
        </p:nvSpPr>
        <p:spPr>
          <a:xfrm>
            <a:off x="4862515" y="4027237"/>
            <a:ext cx="3241675" cy="165536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2" name="Inhaltsplatzhalter 4"/>
          <p:cNvSpPr>
            <a:spLocks noGrp="1"/>
          </p:cNvSpPr>
          <p:nvPr>
            <p:ph sz="quarter" idx="16"/>
          </p:nvPr>
        </p:nvSpPr>
        <p:spPr>
          <a:xfrm>
            <a:off x="1403352" y="4027237"/>
            <a:ext cx="3241675" cy="2020636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11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14111"/>
            <a:ext cx="9124950" cy="6843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19" name="Bild 18" descr="Logo_Regi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569" y="5743528"/>
            <a:ext cx="1191808" cy="655342"/>
          </a:xfrm>
          <a:prstGeom prst="rect">
            <a:avLst/>
          </a:prstGeom>
        </p:spPr>
      </p:pic>
      <p:pic>
        <p:nvPicPr>
          <p:cNvPr id="20" name="Bild 19" descr="logo_Hannov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60" y="485775"/>
            <a:ext cx="1079028" cy="1527099"/>
          </a:xfrm>
          <a:prstGeom prst="rect">
            <a:avLst/>
          </a:prstGeom>
        </p:spPr>
      </p:pic>
      <p:pic>
        <p:nvPicPr>
          <p:cNvPr id="8" name="Bild 7" descr="balken_Tite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7" y="3616325"/>
            <a:ext cx="6113411" cy="1295443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628650" y="3829050"/>
            <a:ext cx="5527996" cy="863600"/>
          </a:xfrm>
          <a:prstGeom prst="rect">
            <a:avLst/>
          </a:prstGeom>
        </p:spPr>
        <p:txBody>
          <a:bodyPr wrap="square">
            <a:noAutofit/>
          </a:bodyPr>
          <a:lstStyle>
            <a:lvl1pPr algn="l">
              <a:lnSpc>
                <a:spcPts val="1701"/>
              </a:lnSpc>
              <a:defRPr lang="de-DE" sz="200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dirty="0" err="1" smtClean="0"/>
              <a:t>www.unternehmerbuero-hannover.de</a:t>
            </a:r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4868863" y="430214"/>
            <a:ext cx="3771900" cy="2117823"/>
          </a:xfrm>
          <a:prstGeom prst="rect">
            <a:avLst/>
          </a:prstGeom>
          <a:noFill/>
        </p:spPr>
        <p:txBody>
          <a:bodyPr wrap="square" lIns="0" tIns="0" rIns="0" rtlCol="0" anchor="t">
            <a:noAutofit/>
          </a:bodyPr>
          <a:lstStyle/>
          <a:p>
            <a:pPr algn="r">
              <a:lnSpc>
                <a:spcPts val="1701"/>
              </a:lnSpc>
              <a:spcAft>
                <a:spcPts val="850"/>
              </a:spcAft>
            </a:pPr>
            <a:r>
              <a:rPr lang="de-DE" sz="1400" b="1" dirty="0" smtClean="0">
                <a:solidFill>
                  <a:prstClr val="black"/>
                </a:solidFill>
                <a:latin typeface="Arial"/>
                <a:cs typeface="Arial"/>
              </a:rPr>
              <a:t>REGION HANNOVER</a:t>
            </a:r>
            <a:endParaRPr lang="de-DE" sz="14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algn="r">
              <a:lnSpc>
                <a:spcPts val="1701"/>
              </a:lnSpc>
              <a:spcAft>
                <a:spcPts val="850"/>
              </a:spcAft>
            </a:pPr>
            <a:r>
              <a:rPr lang="de-DE" sz="1400" dirty="0" smtClean="0">
                <a:solidFill>
                  <a:prstClr val="black"/>
                </a:solidFill>
                <a:latin typeface="Arial"/>
                <a:cs typeface="Arial"/>
              </a:rPr>
              <a:t>Haus der Wirtschaftsförderung</a:t>
            </a:r>
            <a:br>
              <a:rPr lang="de-DE" sz="1400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de-DE" sz="1400" dirty="0" err="1" smtClean="0">
                <a:solidFill>
                  <a:prstClr val="black"/>
                </a:solidFill>
                <a:latin typeface="Arial"/>
                <a:cs typeface="Arial"/>
              </a:rPr>
              <a:t>Vahrenwalder</a:t>
            </a:r>
            <a:r>
              <a:rPr lang="de-DE" sz="1400" dirty="0" smtClean="0">
                <a:solidFill>
                  <a:prstClr val="black"/>
                </a:solidFill>
                <a:latin typeface="Arial"/>
                <a:cs typeface="Arial"/>
              </a:rPr>
              <a:t> Str. 7</a:t>
            </a:r>
            <a:br>
              <a:rPr lang="de-DE" sz="1400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de-DE" sz="1400" dirty="0" smtClean="0">
                <a:solidFill>
                  <a:prstClr val="black"/>
                </a:solidFill>
                <a:latin typeface="Arial"/>
                <a:cs typeface="Arial"/>
              </a:rPr>
              <a:t>30165 Hannover</a:t>
            </a:r>
          </a:p>
          <a:p>
            <a:pPr algn="r">
              <a:lnSpc>
                <a:spcPts val="1701"/>
              </a:lnSpc>
              <a:spcAft>
                <a:spcPts val="850"/>
              </a:spcAft>
            </a:pPr>
            <a:r>
              <a:rPr lang="de-DE" sz="1400" dirty="0" smtClean="0">
                <a:solidFill>
                  <a:prstClr val="black"/>
                </a:solidFill>
                <a:latin typeface="Arial"/>
                <a:cs typeface="Arial"/>
              </a:rPr>
              <a:t>Telefon + 49 511 616 - 23 542</a:t>
            </a:r>
            <a:br>
              <a:rPr lang="de-DE" sz="1400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fr-FR" sz="1400" dirty="0" smtClean="0">
                <a:solidFill>
                  <a:prstClr val="black"/>
                </a:solidFill>
                <a:latin typeface="Arial"/>
                <a:cs typeface="Arial"/>
              </a:rPr>
              <a:t>Fax +49 511 616 - 23 549</a:t>
            </a:r>
          </a:p>
          <a:p>
            <a:pPr algn="r">
              <a:lnSpc>
                <a:spcPts val="1701"/>
              </a:lnSpc>
              <a:spcAft>
                <a:spcPts val="850"/>
              </a:spcAft>
            </a:pPr>
            <a:r>
              <a:rPr lang="fr-FR" sz="1400" dirty="0" err="1" smtClean="0">
                <a:solidFill>
                  <a:prstClr val="black"/>
                </a:solidFill>
                <a:latin typeface="Arial"/>
                <a:cs typeface="Arial"/>
              </a:rPr>
              <a:t>wirtschaftsfoerderung@region-hannover.de</a:t>
            </a:r>
            <a:r>
              <a:rPr lang="fr-FR" sz="1400" dirty="0" smtClean="0">
                <a:solidFill>
                  <a:prstClr val="black"/>
                </a:solidFill>
                <a:latin typeface="Arial"/>
                <a:cs typeface="Arial"/>
              </a:rPr>
              <a:t/>
            </a:r>
            <a:br>
              <a:rPr lang="fr-FR" sz="1400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fr-FR" sz="1400" dirty="0" err="1" smtClean="0">
                <a:solidFill>
                  <a:prstClr val="black"/>
                </a:solidFill>
                <a:latin typeface="Arial"/>
                <a:cs typeface="Arial"/>
              </a:rPr>
              <a:t>www.unternehmerbuero-hannover.de</a:t>
            </a:r>
            <a:endParaRPr lang="fr-FR" sz="1400" dirty="0" smtClean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74650" y="6359529"/>
            <a:ext cx="6361950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smtClean="0">
                <a:solidFill>
                  <a:prstClr val="black"/>
                </a:solidFill>
              </a:rPr>
              <a:t>AWB der Region Hannover, AWL der Landeshauptstadt Hannover, 08.10.2014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TER_Titelfolie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/>
          <p:cNvSpPr>
            <a:spLocks noGrp="1"/>
          </p:cNvSpPr>
          <p:nvPr>
            <p:ph type="pic" sz="quarter" idx="10"/>
          </p:nvPr>
        </p:nvSpPr>
        <p:spPr>
          <a:xfrm>
            <a:off x="273052" y="266700"/>
            <a:ext cx="8583613" cy="6319838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" y="2477"/>
            <a:ext cx="9124705" cy="6853046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4651" y="6223004"/>
            <a:ext cx="6361950" cy="136525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AWB der Region Hannover, AWL der Landeshauptstadt Hannover, 08.10.2014</a:t>
            </a:r>
            <a:endParaRPr lang="de-DE" dirty="0"/>
          </a:p>
        </p:txBody>
      </p:sp>
      <p:pic>
        <p:nvPicPr>
          <p:cNvPr id="9" name="Bild 8" descr="Logo_Regio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569" y="5743528"/>
            <a:ext cx="1191808" cy="65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5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TER_Text_1SP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 29"/>
          <p:cNvPicPr>
            <a:picLocks noChangeAspect="1"/>
          </p:cNvPicPr>
          <p:nvPr userDrawn="1"/>
        </p:nvPicPr>
        <p:blipFill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" y="2477"/>
            <a:ext cx="9124705" cy="6853046"/>
          </a:xfrm>
          <a:prstGeom prst="rect">
            <a:avLst/>
          </a:prstGeom>
        </p:spPr>
      </p:pic>
      <p:pic>
        <p:nvPicPr>
          <p:cNvPr id="22" name="Bild 21" descr="Logo_Region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499" y="5853575"/>
            <a:ext cx="1191808" cy="655342"/>
          </a:xfrm>
          <a:prstGeom prst="rect">
            <a:avLst/>
          </a:prstGeom>
        </p:spPr>
      </p:pic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1838325" y="497418"/>
            <a:ext cx="6794499" cy="855133"/>
          </a:xfrm>
          <a:prstGeom prst="rect">
            <a:avLst/>
          </a:prstGeom>
        </p:spPr>
        <p:txBody>
          <a:bodyPr wrap="square" lIns="0" tIns="0">
            <a:noAutofit/>
          </a:bodyPr>
          <a:lstStyle>
            <a:lvl1pPr algn="l">
              <a:lnSpc>
                <a:spcPct val="90000"/>
              </a:lnSpc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3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74650" y="6359529"/>
            <a:ext cx="6361950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smtClean="0">
                <a:solidFill>
                  <a:prstClr val="black"/>
                </a:solidFill>
              </a:rPr>
              <a:t>AWB der Region Hannover, AWL der Landeshauptstadt Hannover, 08.10.2014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374653" y="6516371"/>
            <a:ext cx="2130425" cy="841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>
                <a:solidFill>
                  <a:prstClr val="black"/>
                </a:solidFill>
              </a:rPr>
              <a:t>Folie </a:t>
            </a:r>
            <a:fld id="{706FB4DA-3769-CD40-87AD-947824F88925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sz="quarter" idx="10"/>
          </p:nvPr>
        </p:nvSpPr>
        <p:spPr>
          <a:xfrm>
            <a:off x="1398589" y="1836738"/>
            <a:ext cx="6107112" cy="421957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744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TER_Text/Bild_2SP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 userDrawn="1"/>
        </p:nvPicPr>
        <p:blipFill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" y="2477"/>
            <a:ext cx="9124705" cy="6853046"/>
          </a:xfrm>
          <a:prstGeom prst="rect">
            <a:avLst/>
          </a:prstGeom>
        </p:spPr>
      </p:pic>
      <p:pic>
        <p:nvPicPr>
          <p:cNvPr id="22" name="Bild 21" descr="Logo_Region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499" y="5853575"/>
            <a:ext cx="1191808" cy="655342"/>
          </a:xfrm>
          <a:prstGeom prst="rect">
            <a:avLst/>
          </a:prstGeom>
        </p:spPr>
      </p:pic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1835150" y="497418"/>
            <a:ext cx="6797674" cy="855133"/>
          </a:xfrm>
          <a:prstGeom prst="rect">
            <a:avLst/>
          </a:prstGeom>
        </p:spPr>
        <p:txBody>
          <a:bodyPr wrap="square" lIns="0" tIns="0">
            <a:noAutofit/>
          </a:bodyPr>
          <a:lstStyle>
            <a:lvl1pPr algn="l">
              <a:lnSpc>
                <a:spcPct val="90000"/>
              </a:lnSpc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0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74650" y="6359529"/>
            <a:ext cx="6361950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smtClean="0">
                <a:solidFill>
                  <a:prstClr val="black"/>
                </a:solidFill>
              </a:rPr>
              <a:t>AWB der Region Hannover, AWL der Landeshauptstadt Hannover, 08.10.2014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374653" y="6516371"/>
            <a:ext cx="2130425" cy="841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>
                <a:solidFill>
                  <a:prstClr val="black"/>
                </a:solidFill>
              </a:rPr>
              <a:t>Folie </a:t>
            </a:r>
            <a:fld id="{706FB4DA-3769-CD40-87AD-947824F88925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2" name="Inhaltsplatzhalter 4"/>
          <p:cNvSpPr>
            <a:spLocks noGrp="1"/>
          </p:cNvSpPr>
          <p:nvPr>
            <p:ph sz="quarter" idx="12"/>
          </p:nvPr>
        </p:nvSpPr>
        <p:spPr>
          <a:xfrm>
            <a:off x="4862515" y="1838329"/>
            <a:ext cx="3241675" cy="3852863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3" name="Inhaltsplatzhalter 6"/>
          <p:cNvSpPr>
            <a:spLocks noGrp="1"/>
          </p:cNvSpPr>
          <p:nvPr>
            <p:ph sz="quarter" idx="13"/>
          </p:nvPr>
        </p:nvSpPr>
        <p:spPr>
          <a:xfrm>
            <a:off x="1398590" y="1838329"/>
            <a:ext cx="3246437" cy="420249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039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TER_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14111"/>
            <a:ext cx="9124950" cy="6843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" y="2477"/>
            <a:ext cx="9124705" cy="6853046"/>
          </a:xfrm>
          <a:prstGeom prst="rect">
            <a:avLst/>
          </a:prstGeom>
        </p:spPr>
      </p:pic>
      <p:pic>
        <p:nvPicPr>
          <p:cNvPr id="18" name="Bild 17" descr="balken_Tite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7" y="3616325"/>
            <a:ext cx="6113411" cy="1295443"/>
          </a:xfrm>
          <a:prstGeom prst="rect">
            <a:avLst/>
          </a:prstGeom>
        </p:spPr>
      </p:pic>
      <p:pic>
        <p:nvPicPr>
          <p:cNvPr id="19" name="Bild 18" descr="Logo_Regio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569" y="5743528"/>
            <a:ext cx="1191808" cy="655342"/>
          </a:xfrm>
          <a:prstGeom prst="rect">
            <a:avLst/>
          </a:prstGeom>
        </p:spPr>
      </p:pic>
      <p:pic>
        <p:nvPicPr>
          <p:cNvPr id="20" name="Bild 19" descr="logo_Hannov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60" y="485775"/>
            <a:ext cx="1079028" cy="1527099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4868863" y="430214"/>
            <a:ext cx="3771900" cy="2117823"/>
          </a:xfrm>
          <a:prstGeom prst="rect">
            <a:avLst/>
          </a:prstGeom>
          <a:noFill/>
        </p:spPr>
        <p:txBody>
          <a:bodyPr wrap="square" lIns="0" tIns="0" rIns="0" rtlCol="0" anchor="t">
            <a:noAutofit/>
          </a:bodyPr>
          <a:lstStyle/>
          <a:p>
            <a:pPr algn="r">
              <a:lnSpc>
                <a:spcPts val="1701"/>
              </a:lnSpc>
              <a:spcAft>
                <a:spcPts val="850"/>
              </a:spcAft>
            </a:pPr>
            <a:r>
              <a:rPr lang="de-DE" sz="1400" b="1" dirty="0" smtClean="0">
                <a:solidFill>
                  <a:prstClr val="black"/>
                </a:solidFill>
                <a:latin typeface="Arial"/>
                <a:cs typeface="Arial"/>
              </a:rPr>
              <a:t>REGION HANNOVER</a:t>
            </a:r>
            <a:endParaRPr lang="de-DE" sz="14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algn="r">
              <a:lnSpc>
                <a:spcPts val="1701"/>
              </a:lnSpc>
              <a:spcAft>
                <a:spcPts val="850"/>
              </a:spcAft>
            </a:pPr>
            <a:r>
              <a:rPr lang="de-DE" sz="1400" dirty="0" smtClean="0">
                <a:solidFill>
                  <a:prstClr val="black"/>
                </a:solidFill>
                <a:latin typeface="Arial"/>
                <a:cs typeface="Arial"/>
              </a:rPr>
              <a:t>Haus der Wirtschaftsförderung</a:t>
            </a:r>
            <a:br>
              <a:rPr lang="de-DE" sz="1400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de-DE" sz="1400" dirty="0" err="1" smtClean="0">
                <a:solidFill>
                  <a:prstClr val="black"/>
                </a:solidFill>
                <a:latin typeface="Arial"/>
                <a:cs typeface="Arial"/>
              </a:rPr>
              <a:t>Vahrenwalder</a:t>
            </a:r>
            <a:r>
              <a:rPr lang="de-DE" sz="1400" dirty="0" smtClean="0">
                <a:solidFill>
                  <a:prstClr val="black"/>
                </a:solidFill>
                <a:latin typeface="Arial"/>
                <a:cs typeface="Arial"/>
              </a:rPr>
              <a:t> Str. 7</a:t>
            </a:r>
            <a:br>
              <a:rPr lang="de-DE" sz="1400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de-DE" sz="1400" dirty="0" smtClean="0">
                <a:solidFill>
                  <a:prstClr val="black"/>
                </a:solidFill>
                <a:latin typeface="Arial"/>
                <a:cs typeface="Arial"/>
              </a:rPr>
              <a:t>30165 Hannover</a:t>
            </a:r>
          </a:p>
          <a:p>
            <a:pPr algn="r">
              <a:lnSpc>
                <a:spcPts val="1701"/>
              </a:lnSpc>
              <a:spcAft>
                <a:spcPts val="850"/>
              </a:spcAft>
            </a:pPr>
            <a:r>
              <a:rPr lang="de-DE" sz="1400" dirty="0" smtClean="0">
                <a:solidFill>
                  <a:prstClr val="black"/>
                </a:solidFill>
                <a:latin typeface="Arial"/>
                <a:cs typeface="Arial"/>
              </a:rPr>
              <a:t>Telefon + 49 511 616 - 23 542</a:t>
            </a:r>
            <a:br>
              <a:rPr lang="de-DE" sz="1400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fr-FR" sz="1400" dirty="0" smtClean="0">
                <a:solidFill>
                  <a:prstClr val="black"/>
                </a:solidFill>
                <a:latin typeface="Arial"/>
                <a:cs typeface="Arial"/>
              </a:rPr>
              <a:t>Fax +49 511 616 - 23 549</a:t>
            </a:r>
          </a:p>
          <a:p>
            <a:pPr algn="r">
              <a:lnSpc>
                <a:spcPts val="1701"/>
              </a:lnSpc>
              <a:spcAft>
                <a:spcPts val="850"/>
              </a:spcAft>
            </a:pPr>
            <a:r>
              <a:rPr lang="fr-FR" sz="1400" dirty="0" err="1" smtClean="0">
                <a:solidFill>
                  <a:prstClr val="black"/>
                </a:solidFill>
                <a:latin typeface="Arial"/>
                <a:cs typeface="Arial"/>
              </a:rPr>
              <a:t>wirtschaftsfoerderung@region-hannover.de</a:t>
            </a:r>
            <a:r>
              <a:rPr lang="fr-FR" sz="1400" dirty="0" smtClean="0">
                <a:solidFill>
                  <a:prstClr val="black"/>
                </a:solidFill>
                <a:latin typeface="Arial"/>
                <a:cs typeface="Arial"/>
              </a:rPr>
              <a:t/>
            </a:r>
            <a:br>
              <a:rPr lang="fr-FR" sz="1400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fr-FR" sz="1400" dirty="0" err="1" smtClean="0">
                <a:solidFill>
                  <a:prstClr val="black"/>
                </a:solidFill>
                <a:latin typeface="Arial"/>
                <a:cs typeface="Arial"/>
              </a:rPr>
              <a:t>www.unternehmerbuero-hannover.de</a:t>
            </a:r>
            <a:endParaRPr lang="fr-FR" sz="1400" dirty="0" smtClean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628650" y="3829050"/>
            <a:ext cx="5527996" cy="8636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marR="0" indent="0" algn="l" defTabSz="457200" rtl="0" eaLnBrk="1" fontAlgn="auto" latinLnBrk="0" hangingPunct="1">
              <a:lnSpc>
                <a:spcPts val="170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000" b="0" i="0" u="none" strike="noStrike" kern="1200" baseline="0" smtClean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 err="1" smtClean="0"/>
              <a:t>www.unternehmerbuero-hannover.de</a:t>
            </a:r>
            <a:endParaRPr lang="de-DE" dirty="0"/>
          </a:p>
        </p:txBody>
      </p:sp>
      <p:sp>
        <p:nvSpPr>
          <p:cNvPr id="1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74650" y="6359529"/>
            <a:ext cx="6361950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smtClean="0">
                <a:solidFill>
                  <a:prstClr val="black"/>
                </a:solidFill>
              </a:rPr>
              <a:t>AWB der Region Hannover, AWL der Landeshauptstadt Hannover, 08.10.2014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63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98588" y="1836739"/>
            <a:ext cx="7242177" cy="4289426"/>
          </a:xfrm>
          <a:prstGeom prst="rect">
            <a:avLst/>
          </a:prstGeom>
        </p:spPr>
        <p:txBody>
          <a:bodyPr vert="horz" wrap="square" lIns="0" tIns="0" rIns="91440" bIns="45720" rtlCol="0">
            <a:no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</p:txBody>
      </p:sp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1838327" y="487680"/>
            <a:ext cx="6802439" cy="866458"/>
          </a:xfrm>
          <a:prstGeom prst="rect">
            <a:avLst/>
          </a:prstGeom>
        </p:spPr>
        <p:txBody>
          <a:bodyPr vert="horz" lIns="0" tIns="0" rIns="91440" bIns="45720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74650" y="6359529"/>
            <a:ext cx="6361950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smtClean="0">
                <a:solidFill>
                  <a:prstClr val="black"/>
                </a:solidFill>
              </a:rPr>
              <a:t>AWB der Region Hannover, AWL der Landeshauptstadt Hannover, 08.10.2014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374653" y="6516371"/>
            <a:ext cx="2130425" cy="841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>
                <a:solidFill>
                  <a:prstClr val="black"/>
                </a:solidFill>
              </a:rPr>
              <a:t>Folie </a:t>
            </a:r>
            <a:fld id="{706FB4DA-3769-CD40-87AD-947824F88925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51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lang="de-DE" sz="2000" kern="1200" smtClean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marR="0" indent="0" algn="l" defTabSz="457200" rtl="0" eaLnBrk="1" fontAlgn="auto" latinLnBrk="0" hangingPunct="1">
        <a:lnSpc>
          <a:spcPts val="1701"/>
        </a:lnSpc>
        <a:spcBef>
          <a:spcPts val="0"/>
        </a:spcBef>
        <a:spcAft>
          <a:spcPts val="850"/>
        </a:spcAft>
        <a:buClrTx/>
        <a:buSzTx/>
        <a:buFont typeface="Arial"/>
        <a:buNone/>
        <a:tabLst/>
        <a:defRPr sz="16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0" marR="0" indent="0" algn="l" defTabSz="457200" rtl="0" eaLnBrk="1" fontAlgn="auto" latinLnBrk="0" hangingPunct="1">
        <a:lnSpc>
          <a:spcPts val="1701"/>
        </a:lnSpc>
        <a:spcBef>
          <a:spcPts val="0"/>
        </a:spcBef>
        <a:spcAft>
          <a:spcPts val="850"/>
        </a:spcAft>
        <a:buClrTx/>
        <a:buSzTx/>
        <a:buFont typeface="Arial"/>
        <a:buNone/>
        <a:tabLst/>
        <a:defRPr sz="1400" kern="1200">
          <a:solidFill>
            <a:schemeClr val="tx1"/>
          </a:solidFill>
          <a:latin typeface="Arial"/>
          <a:ea typeface="+mn-ea"/>
          <a:cs typeface="Arial"/>
        </a:defRPr>
      </a:lvl2pPr>
      <a:lvl3pPr marL="284400" marR="0" indent="-28440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SzPct val="100000"/>
        <a:buFontTx/>
        <a:buBlip>
          <a:blip r:embed="rId13"/>
        </a:buBlip>
        <a:tabLst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447675" marR="0" indent="-146050" algn="l" defTabSz="447675" rtl="0" eaLnBrk="1" fontAlgn="auto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SzPct val="120000"/>
        <a:buFontTx/>
        <a:buBlip>
          <a:blip r:embed="rId14"/>
        </a:buBlip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627063" marR="0" indent="-179388" algn="l" defTabSz="258763" rtl="0" eaLnBrk="1" fontAlgn="auto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95B6DA"/>
        </a:buClr>
        <a:buSzPct val="120000"/>
        <a:buFont typeface="Symbol" charset="2"/>
        <a:buChar char="-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0" indent="0" algn="l" defTabSz="457200" rtl="0" eaLnBrk="1" latinLnBrk="0" hangingPunct="1">
        <a:spcBef>
          <a:spcPts val="84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398843" y="1836743"/>
            <a:ext cx="7241344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  <a:p>
            <a:pPr lvl="4"/>
            <a:r>
              <a:rPr lang="de-DE" altLang="de-DE" smtClean="0"/>
              <a:t>Sechste Ebene</a:t>
            </a:r>
          </a:p>
        </p:txBody>
      </p:sp>
      <p:sp>
        <p:nvSpPr>
          <p:cNvPr id="2051" name="Titelplatzhalter 3"/>
          <p:cNvSpPr>
            <a:spLocks noGrp="1"/>
          </p:cNvSpPr>
          <p:nvPr>
            <p:ph type="title"/>
          </p:nvPr>
        </p:nvSpPr>
        <p:spPr bwMode="auto">
          <a:xfrm>
            <a:off x="1837666" y="487364"/>
            <a:ext cx="680252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373869" y="6516693"/>
            <a:ext cx="2130740" cy="841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457200">
              <a:defRPr sz="1000"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000000"/>
                </a:solidFill>
              </a:rPr>
              <a:t>Folie </a:t>
            </a:r>
            <a:fld id="{E7366E09-F0B0-46B3-BB88-5C8B6AD98423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2053" name="Picture 5" descr="logo pu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551" y="5851525"/>
            <a:ext cx="749324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73869" y="6381750"/>
            <a:ext cx="7637394" cy="1143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457200">
              <a:defRPr sz="1000" b="1"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000000"/>
                </a:solidFill>
              </a:rPr>
              <a:t>LANDESHAUPTSTADT HANNOVER	Wirtschaftsförderung</a:t>
            </a:r>
            <a:endParaRPr lang="de-DE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86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Geneva" charset="-128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Geneva" charset="-128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Geneva" charset="-128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Geneva" charset="-128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Geneva" charset="-128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Geneva" charset="-128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Geneva" charset="-128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Geneva" charset="-128"/>
        </a:defRPr>
      </a:lvl9pPr>
    </p:titleStyle>
    <p:bodyStyle>
      <a:lvl1pPr marL="342900" indent="-342900" algn="l" defTabSz="457200" rtl="0" eaLnBrk="0" fontAlgn="base" hangingPunct="0">
        <a:lnSpc>
          <a:spcPts val="1700"/>
        </a:lnSpc>
        <a:spcBef>
          <a:spcPct val="0"/>
        </a:spcBef>
        <a:spcAft>
          <a:spcPts val="850"/>
        </a:spcAft>
        <a:buFont typeface="Arial" pitchFamily="34" charset="0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ts val="1700"/>
        </a:lnSpc>
        <a:spcBef>
          <a:spcPct val="0"/>
        </a:spcBef>
        <a:spcAft>
          <a:spcPts val="850"/>
        </a:spcAft>
        <a:buFont typeface="Arial" pitchFamily="34" charset="0"/>
        <a:defRPr sz="1400">
          <a:solidFill>
            <a:schemeClr val="tx1"/>
          </a:solidFill>
          <a:latin typeface="+mn-lt"/>
          <a:ea typeface="+mn-ea"/>
        </a:defRPr>
      </a:lvl2pPr>
      <a:lvl3pPr marL="284163" indent="-284163" algn="l" defTabSz="457200" rtl="0" eaLnBrk="0" fontAlgn="base" hangingPunct="0">
        <a:spcBef>
          <a:spcPct val="0"/>
        </a:spcBef>
        <a:spcAft>
          <a:spcPts val="400"/>
        </a:spcAft>
        <a:buSzPct val="100000"/>
        <a:buBlip>
          <a:blip r:embed="rId17"/>
        </a:buBlip>
        <a:defRPr sz="1400">
          <a:solidFill>
            <a:schemeClr val="tx1"/>
          </a:solidFill>
          <a:latin typeface="+mn-lt"/>
          <a:ea typeface="+mn-ea"/>
        </a:defRPr>
      </a:lvl3pPr>
      <a:lvl4pPr marL="447675" indent="-146050" algn="l" defTabSz="447675" rtl="0" eaLnBrk="0" fontAlgn="base" hangingPunct="0">
        <a:spcBef>
          <a:spcPct val="0"/>
        </a:spcBef>
        <a:spcAft>
          <a:spcPts val="400"/>
        </a:spcAft>
        <a:buSzPct val="120000"/>
        <a:buBlip>
          <a:blip r:embed="rId18"/>
        </a:buBlip>
        <a:defRPr sz="1200">
          <a:solidFill>
            <a:schemeClr val="tx1"/>
          </a:solidFill>
          <a:latin typeface="+mn-lt"/>
          <a:ea typeface="+mn-ea"/>
        </a:defRPr>
      </a:lvl4pPr>
      <a:lvl5pPr marL="627063" indent="-179388" algn="l" defTabSz="258763" rtl="0" eaLnBrk="0" fontAlgn="base" hangingPunct="0">
        <a:spcBef>
          <a:spcPct val="0"/>
        </a:spcBef>
        <a:spcAft>
          <a:spcPts val="400"/>
        </a:spcAft>
        <a:buClr>
          <a:srgbClr val="95B6DA"/>
        </a:buClr>
        <a:buSzPct val="120000"/>
        <a:buFont typeface="Symbol" pitchFamily="18" charset="2"/>
        <a:buChar char="-"/>
        <a:defRPr sz="1200">
          <a:solidFill>
            <a:schemeClr val="tx1"/>
          </a:solidFill>
          <a:latin typeface="+mn-lt"/>
          <a:ea typeface="+mn-ea"/>
        </a:defRPr>
      </a:lvl5pPr>
      <a:lvl6pPr marL="1084263" indent="-179388" algn="l" defTabSz="258763" rtl="0" fontAlgn="base">
        <a:spcBef>
          <a:spcPct val="0"/>
        </a:spcBef>
        <a:spcAft>
          <a:spcPts val="400"/>
        </a:spcAft>
        <a:buClr>
          <a:srgbClr val="95B6DA"/>
        </a:buClr>
        <a:buSzPct val="120000"/>
        <a:buFont typeface="Symbol" pitchFamily="18" charset="2"/>
        <a:buChar char="-"/>
        <a:defRPr sz="1200">
          <a:solidFill>
            <a:schemeClr val="tx1"/>
          </a:solidFill>
          <a:latin typeface="+mn-lt"/>
          <a:ea typeface="+mn-ea"/>
        </a:defRPr>
      </a:lvl6pPr>
      <a:lvl7pPr marL="1541463" indent="-179388" algn="l" defTabSz="258763" rtl="0" fontAlgn="base">
        <a:spcBef>
          <a:spcPct val="0"/>
        </a:spcBef>
        <a:spcAft>
          <a:spcPts val="400"/>
        </a:spcAft>
        <a:buClr>
          <a:srgbClr val="95B6DA"/>
        </a:buClr>
        <a:buSzPct val="120000"/>
        <a:buFont typeface="Symbol" pitchFamily="18" charset="2"/>
        <a:buChar char="-"/>
        <a:defRPr sz="1200">
          <a:solidFill>
            <a:schemeClr val="tx1"/>
          </a:solidFill>
          <a:latin typeface="+mn-lt"/>
          <a:ea typeface="+mn-ea"/>
        </a:defRPr>
      </a:lvl7pPr>
      <a:lvl8pPr marL="1998663" indent="-179388" algn="l" defTabSz="258763" rtl="0" fontAlgn="base">
        <a:spcBef>
          <a:spcPct val="0"/>
        </a:spcBef>
        <a:spcAft>
          <a:spcPts val="400"/>
        </a:spcAft>
        <a:buClr>
          <a:srgbClr val="95B6DA"/>
        </a:buClr>
        <a:buSzPct val="120000"/>
        <a:buFont typeface="Symbol" pitchFamily="18" charset="2"/>
        <a:buChar char="-"/>
        <a:defRPr sz="1200">
          <a:solidFill>
            <a:schemeClr val="tx1"/>
          </a:solidFill>
          <a:latin typeface="+mn-lt"/>
          <a:ea typeface="+mn-ea"/>
        </a:defRPr>
      </a:lvl8pPr>
      <a:lvl9pPr marL="2455863" indent="-179388" algn="l" defTabSz="258763" rtl="0" fontAlgn="base">
        <a:spcBef>
          <a:spcPct val="0"/>
        </a:spcBef>
        <a:spcAft>
          <a:spcPts val="400"/>
        </a:spcAft>
        <a:buClr>
          <a:srgbClr val="95B6DA"/>
        </a:buClr>
        <a:buSzPct val="120000"/>
        <a:buFont typeface="Symbol" pitchFamily="18" charset="2"/>
        <a:buChar char="-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98588" y="1836738"/>
            <a:ext cx="7242175" cy="4289425"/>
          </a:xfrm>
          <a:prstGeom prst="rect">
            <a:avLst/>
          </a:prstGeom>
        </p:spPr>
        <p:txBody>
          <a:bodyPr vert="horz" wrap="square" lIns="0" tIns="0" rIns="91440" bIns="45720" rtlCol="0">
            <a:no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</p:txBody>
      </p:sp>
      <p:sp>
        <p:nvSpPr>
          <p:cNvPr id="1027" name="Titelplatzhalter 3"/>
          <p:cNvSpPr>
            <a:spLocks noGrp="1"/>
          </p:cNvSpPr>
          <p:nvPr>
            <p:ph type="title"/>
          </p:nvPr>
        </p:nvSpPr>
        <p:spPr bwMode="auto">
          <a:xfrm>
            <a:off x="1838325" y="487363"/>
            <a:ext cx="68024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74650" y="6359525"/>
            <a:ext cx="6362700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WIRTSCHAFTSFÖRDERUNG - Fußzeile standardmäßig hier platziert, Datum manuell einfügen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374650" y="6516688"/>
            <a:ext cx="2130425" cy="841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Folie </a:t>
            </a:r>
            <a:fld id="{44A50556-70C5-437E-A6CF-070579C23671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3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de-DE" sz="2000" kern="1200">
          <a:solidFill>
            <a:schemeClr val="bg1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lnSpc>
          <a:spcPts val="1700"/>
        </a:lnSpc>
        <a:spcBef>
          <a:spcPct val="0"/>
        </a:spcBef>
        <a:spcAft>
          <a:spcPts val="850"/>
        </a:spcAft>
        <a:buFont typeface="Arial" pitchFamily="34" charset="0"/>
        <a:defRPr sz="16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lnSpc>
          <a:spcPts val="1700"/>
        </a:lnSpc>
        <a:spcBef>
          <a:spcPct val="0"/>
        </a:spcBef>
        <a:spcAft>
          <a:spcPts val="850"/>
        </a:spcAft>
        <a:buFont typeface="Arial" pitchFamily="34" charset="0"/>
        <a:defRPr sz="1400" kern="1200">
          <a:solidFill>
            <a:schemeClr val="tx1"/>
          </a:solidFill>
          <a:latin typeface="Arial"/>
          <a:ea typeface="+mn-ea"/>
          <a:cs typeface="Arial"/>
        </a:defRPr>
      </a:lvl2pPr>
      <a:lvl3pPr marL="284163" indent="-284163" algn="l" defTabSz="457200" rtl="0" eaLnBrk="0" fontAlgn="base" hangingPunct="0">
        <a:spcBef>
          <a:spcPct val="0"/>
        </a:spcBef>
        <a:spcAft>
          <a:spcPts val="400"/>
        </a:spcAft>
        <a:buSzPct val="100000"/>
        <a:buBlip>
          <a:blip r:embed="rId6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447675" indent="-146050" algn="l" defTabSz="447675" rtl="0" eaLnBrk="0" fontAlgn="base" hangingPunct="0">
        <a:spcBef>
          <a:spcPct val="0"/>
        </a:spcBef>
        <a:spcAft>
          <a:spcPts val="400"/>
        </a:spcAft>
        <a:buSzPct val="120000"/>
        <a:buBlip>
          <a:blip r:embed="rId7"/>
        </a:buBlip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627063" indent="-179388" algn="l" defTabSz="258763" rtl="0" eaLnBrk="0" fontAlgn="base" hangingPunct="0">
        <a:spcBef>
          <a:spcPct val="0"/>
        </a:spcBef>
        <a:spcAft>
          <a:spcPts val="400"/>
        </a:spcAft>
        <a:buClr>
          <a:srgbClr val="95B6DA"/>
        </a:buClr>
        <a:buSzPct val="120000"/>
        <a:buFont typeface="Symbol" pitchFamily="18" charset="2"/>
        <a:buChar char="-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0" indent="0" algn="l" defTabSz="457200" rtl="0" eaLnBrk="1" latinLnBrk="0" hangingPunct="1">
        <a:spcBef>
          <a:spcPts val="84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51315"/>
            <a:ext cx="4086200" cy="331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el 3"/>
          <p:cNvSpPr>
            <a:spLocks noGrp="1"/>
          </p:cNvSpPr>
          <p:nvPr>
            <p:ph type="title"/>
          </p:nvPr>
        </p:nvSpPr>
        <p:spPr>
          <a:xfrm>
            <a:off x="1838325" y="496888"/>
            <a:ext cx="6794500" cy="855662"/>
          </a:xfrm>
        </p:spPr>
        <p:txBody>
          <a:bodyPr/>
          <a:lstStyle/>
          <a:p>
            <a:pPr eaLnBrk="1" hangingPunct="1"/>
            <a:r>
              <a:rPr lang="de-DE" altLang="de-DE" b="1" dirty="0" smtClean="0">
                <a:latin typeface="Arial" pitchFamily="34" charset="0"/>
                <a:cs typeface="Arial" pitchFamily="34" charset="0"/>
              </a:rPr>
              <a:t>Ausschuss für das Programm gegen Jugendarbeitslosigkeit</a:t>
            </a:r>
            <a:endParaRPr altLang="de-DE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Fußzeilenplatzhalter 8"/>
          <p:cNvSpPr>
            <a:spLocks noGrp="1"/>
          </p:cNvSpPr>
          <p:nvPr>
            <p:ph type="ftr" sz="quarter" idx="11"/>
          </p:nvPr>
        </p:nvSpPr>
        <p:spPr bwMode="auto">
          <a:xfrm>
            <a:off x="374650" y="6258296"/>
            <a:ext cx="6362700" cy="3425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b="1" dirty="0" smtClean="0">
                <a:solidFill>
                  <a:prstClr val="black"/>
                </a:solidFill>
                <a:cs typeface="Arial" pitchFamily="34" charset="0"/>
              </a:rPr>
              <a:t>DEZ II und DEZ IV</a:t>
            </a:r>
            <a:endParaRPr lang="de-DE" altLang="de-DE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150" name="Textfeld 1"/>
          <p:cNvSpPr txBox="1">
            <a:spLocks noChangeArrowheads="1"/>
          </p:cNvSpPr>
          <p:nvPr/>
        </p:nvSpPr>
        <p:spPr bwMode="auto">
          <a:xfrm>
            <a:off x="692150" y="1724025"/>
            <a:ext cx="7219950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2800" dirty="0" smtClean="0">
                <a:solidFill>
                  <a:prstClr val="black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3200" b="1" dirty="0" smtClean="0">
                <a:solidFill>
                  <a:prstClr val="black"/>
                </a:solidFill>
              </a:rPr>
              <a:t>Programm gegen Jugendarbeitslosigkeit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 sz="3200" b="1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3200" b="1" dirty="0" smtClean="0">
                <a:solidFill>
                  <a:prstClr val="black"/>
                </a:solidFill>
              </a:rPr>
              <a:t>Region Hannover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 sz="2800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2800" dirty="0" smtClean="0">
                <a:solidFill>
                  <a:prstClr val="black"/>
                </a:solidFill>
              </a:rPr>
              <a:t>01.11.2018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 sz="28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 sz="2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072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Ergebnisse </a:t>
            </a:r>
            <a:r>
              <a:rPr lang="de-DE" dirty="0" smtClean="0"/>
              <a:t>des Programms gegen Jugendarbeitslosigkeit</a:t>
            </a:r>
            <a:endParaRPr lang="de-DE" dirty="0"/>
          </a:p>
        </p:txBody>
      </p:sp>
      <p:sp>
        <p:nvSpPr>
          <p:cNvPr id="6" name="Inhaltsplatzhalter 1"/>
          <p:cNvSpPr>
            <a:spLocks noGrp="1"/>
          </p:cNvSpPr>
          <p:nvPr>
            <p:ph idx="1"/>
          </p:nvPr>
        </p:nvSpPr>
        <p:spPr>
          <a:xfrm>
            <a:off x="1033732" y="1874694"/>
            <a:ext cx="7607034" cy="4511124"/>
          </a:xfrm>
        </p:spPr>
        <p:txBody>
          <a:bodyPr/>
          <a:lstStyle/>
          <a:p>
            <a:pPr marL="570150" lvl="2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Es </a:t>
            </a:r>
            <a:r>
              <a:rPr lang="de-DE" sz="1600" dirty="0"/>
              <a:t>ist gelungen, die Jugendarbeitslosigkeit in der Region in den letzten Jahren zu </a:t>
            </a:r>
            <a:r>
              <a:rPr lang="de-DE" sz="1600" dirty="0" smtClean="0"/>
              <a:t>senken</a:t>
            </a:r>
          </a:p>
          <a:p>
            <a:pPr marL="570150" lvl="2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570150" lvl="2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Die Übergangsquoten von der Schule in eine Ausbildung sind in der Region Hannover im Vergleich zu Bund und Land </a:t>
            </a:r>
            <a:r>
              <a:rPr lang="de-DE" sz="1600" dirty="0" smtClean="0"/>
              <a:t>hervorragend</a:t>
            </a:r>
          </a:p>
          <a:p>
            <a:pPr marL="570150" lvl="2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570150" lvl="2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Wirksame Instrumente und Strukturen zur beruflichen Integration junger Menschen und zur Bekämpfung der Jugendarbeitslosigkeit sind aufgebaut</a:t>
            </a:r>
          </a:p>
          <a:p>
            <a:pPr marL="570150" lvl="2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600" dirty="0" smtClean="0"/>
          </a:p>
          <a:p>
            <a:pPr marL="570150" lvl="2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Dabei </a:t>
            </a:r>
            <a:r>
              <a:rPr lang="de-DE" sz="1600" dirty="0"/>
              <a:t>spielt die erstklassige Zusammenarbeit der verschiedenen Arbeitsmarktakteure und Träger in der Region Hannover eine große Rolle</a:t>
            </a:r>
          </a:p>
          <a:p>
            <a:pPr marL="570150" lvl="2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600" b="1" dirty="0" smtClean="0"/>
          </a:p>
          <a:p>
            <a:pPr marL="570150" lvl="2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600" b="1" dirty="0" smtClean="0"/>
              <a:t>Wichtigstes </a:t>
            </a:r>
            <a:r>
              <a:rPr lang="de-DE" sz="1600" b="1" dirty="0"/>
              <a:t>Ziel bleibt, dass alle jungen Menschen eine Berufsausbildung oder ein Hochschulstudium absolvieren</a:t>
            </a:r>
          </a:p>
          <a:p>
            <a:pPr marL="570150" lvl="2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570150" lvl="2" indent="-285750"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202" y="5130142"/>
            <a:ext cx="1365662" cy="14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74653" y="6329548"/>
            <a:ext cx="8519965" cy="427511"/>
          </a:xfrm>
        </p:spPr>
        <p:txBody>
          <a:bodyPr/>
          <a:lstStyle/>
          <a:p>
            <a:pPr>
              <a:defRPr/>
            </a:pPr>
            <a:r>
              <a:rPr lang="de-DE" b="1" dirty="0" smtClean="0">
                <a:solidFill>
                  <a:prstClr val="black"/>
                </a:solidFill>
              </a:rPr>
              <a:t>DEZ II und DEZ IV </a:t>
            </a:r>
            <a:endParaRPr lang="de-DE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de-DE" dirty="0" smtClean="0">
                <a:solidFill>
                  <a:prstClr val="black"/>
                </a:solidFill>
              </a:rPr>
              <a:t>Folie </a:t>
            </a:r>
            <a:r>
              <a:rPr lang="de-DE" dirty="0" smtClean="0">
                <a:solidFill>
                  <a:prstClr val="black"/>
                </a:solidFill>
              </a:rPr>
              <a:t>10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961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2349500"/>
            <a:ext cx="427990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el 3"/>
          <p:cNvSpPr>
            <a:spLocks noGrp="1"/>
          </p:cNvSpPr>
          <p:nvPr>
            <p:ph type="title" idx="4294967295"/>
          </p:nvPr>
        </p:nvSpPr>
        <p:spPr>
          <a:xfrm>
            <a:off x="1838325" y="496888"/>
            <a:ext cx="6794500" cy="855662"/>
          </a:xfrm>
        </p:spPr>
        <p:txBody>
          <a:bodyPr/>
          <a:lstStyle/>
          <a:p>
            <a:pPr eaLnBrk="1" hangingPunct="1"/>
            <a:r>
              <a:rPr lang="de-DE" altLang="de-DE" b="1" dirty="0" smtClean="0">
                <a:latin typeface="Arial" pitchFamily="34" charset="0"/>
                <a:cs typeface="Arial" pitchFamily="34" charset="0"/>
              </a:rPr>
              <a:t>Ausschuss Programm Jugendarbeitslosigkeit 01.11.2018</a:t>
            </a:r>
            <a:endParaRPr altLang="de-DE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Foliennummernplatzhalter 10"/>
          <p:cNvSpPr txBox="1">
            <a:spLocks noGrp="1"/>
          </p:cNvSpPr>
          <p:nvPr/>
        </p:nvSpPr>
        <p:spPr bwMode="auto">
          <a:xfrm>
            <a:off x="374650" y="6516688"/>
            <a:ext cx="2130425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 sz="1000" dirty="0">
              <a:cs typeface="Arial" pitchFamily="34" charset="0"/>
            </a:endParaRPr>
          </a:p>
        </p:txBody>
      </p:sp>
      <p:sp>
        <p:nvSpPr>
          <p:cNvPr id="27653" name="Textfeld 1"/>
          <p:cNvSpPr txBox="1">
            <a:spLocks noChangeArrowheads="1"/>
          </p:cNvSpPr>
          <p:nvPr/>
        </p:nvSpPr>
        <p:spPr bwMode="auto">
          <a:xfrm>
            <a:off x="261257" y="2868613"/>
            <a:ext cx="433614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3200" b="1" dirty="0"/>
              <a:t>Vielen </a:t>
            </a:r>
            <a:r>
              <a:rPr lang="de-DE" altLang="de-DE" sz="3200" b="1" dirty="0" smtClean="0"/>
              <a:t>Dank für Ihre </a:t>
            </a:r>
          </a:p>
          <a:p>
            <a:pPr eaLnBrk="1" hangingPunct="1"/>
            <a:r>
              <a:rPr lang="de-DE" altLang="de-DE" sz="3200" b="1" dirty="0" smtClean="0"/>
              <a:t>Aufmerksamkeit!</a:t>
            </a:r>
          </a:p>
          <a:p>
            <a:pPr eaLnBrk="1" hangingPunct="1"/>
            <a:endParaRPr lang="de-DE" altLang="de-DE" sz="3200" b="1" dirty="0" smtClean="0"/>
          </a:p>
          <a:p>
            <a:pPr eaLnBrk="1" hangingPunct="1"/>
            <a:r>
              <a:rPr lang="de-DE" altLang="de-DE" sz="3200" b="1" dirty="0" smtClean="0"/>
              <a:t>Noch Fragen?</a:t>
            </a:r>
            <a:endParaRPr lang="de-DE" alt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149952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033153" y="1615045"/>
            <a:ext cx="7607034" cy="4511124"/>
          </a:xfrm>
        </p:spPr>
        <p:txBody>
          <a:bodyPr/>
          <a:lstStyle/>
          <a:p>
            <a:pPr lvl="0">
              <a:buClr>
                <a:schemeClr val="accent1"/>
              </a:buClr>
            </a:pPr>
            <a:endParaRPr lang="de-DE" dirty="0" smtClean="0"/>
          </a:p>
          <a:p>
            <a:pPr lvl="2" indent="0">
              <a:buNone/>
            </a:pPr>
            <a:endParaRPr lang="de-DE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Backup: </a:t>
            </a:r>
            <a:r>
              <a:rPr lang="de-DE" dirty="0" smtClean="0"/>
              <a:t>Programm gegen Jugendarbeitslosigkeit </a:t>
            </a:r>
            <a:br>
              <a:rPr lang="de-DE" dirty="0" smtClean="0"/>
            </a:br>
            <a:r>
              <a:rPr lang="de-DE" dirty="0" smtClean="0"/>
              <a:t>Finanzsituation 2019-2021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74653" y="6377048"/>
            <a:ext cx="2130425" cy="332509"/>
          </a:xfrm>
        </p:spPr>
        <p:txBody>
          <a:bodyPr/>
          <a:lstStyle/>
          <a:p>
            <a:pPr>
              <a:defRPr/>
            </a:pPr>
            <a:r>
              <a:rPr lang="de-DE" b="1" dirty="0" smtClean="0">
                <a:solidFill>
                  <a:prstClr val="black"/>
                </a:solidFill>
              </a:rPr>
              <a:t>DEZ II und DEZ IV</a:t>
            </a:r>
          </a:p>
          <a:p>
            <a:pPr>
              <a:defRPr/>
            </a:pPr>
            <a:r>
              <a:rPr lang="de-DE" dirty="0" smtClean="0">
                <a:solidFill>
                  <a:prstClr val="black"/>
                </a:solidFill>
              </a:rPr>
              <a:t>Folie </a:t>
            </a:r>
            <a:r>
              <a:rPr lang="de-DE" dirty="0" smtClean="0">
                <a:solidFill>
                  <a:prstClr val="black"/>
                </a:solidFill>
              </a:rPr>
              <a:t>12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26275" y="2006930"/>
            <a:ext cx="78377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Mittelbindung in Höhe von 70%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finanzintensive Projekte in mehrjähriger Förderung (2019 – 2021), insb.:</a:t>
            </a:r>
          </a:p>
          <a:p>
            <a:pPr>
              <a:buClr>
                <a:schemeClr val="accent1"/>
              </a:buClr>
            </a:pPr>
            <a:endParaRPr lang="de-D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1"/>
              </a:buClr>
              <a:buAutoNum type="arabicPeriod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Ausbildungslotsen (bis 2021)</a:t>
            </a:r>
          </a:p>
          <a:p>
            <a:pPr marL="342900" indent="-342900">
              <a:buClr>
                <a:schemeClr val="accent1"/>
              </a:buClr>
              <a:buAutoNum type="arabicPeriod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Wohnen und Arbeiten “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WundA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 (bis Anfang 2021)</a:t>
            </a:r>
          </a:p>
          <a:p>
            <a:pPr marL="342900" indent="-342900">
              <a:buClr>
                <a:schemeClr val="accent1"/>
              </a:buClr>
              <a:buAutoNum type="arabicPeriod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PACE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Job-und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Ausbildungsbüros (bis Ende 2020)</a:t>
            </a:r>
          </a:p>
          <a:p>
            <a:pPr marL="342900" indent="-342900">
              <a:buClr>
                <a:schemeClr val="accent1"/>
              </a:buClr>
              <a:buAutoNum type="arabicPeriod"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Mittelbindung in  Höhe von 30%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für die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sonstigen, häufig mehrjährigen Projekte 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865808"/>
              </p:ext>
            </p:extLst>
          </p:nvPr>
        </p:nvGraphicFramePr>
        <p:xfrm>
          <a:off x="926275" y="4327832"/>
          <a:ext cx="7433953" cy="1621706"/>
        </p:xfrm>
        <a:graphic>
          <a:graphicData uri="http://schemas.openxmlformats.org/drawingml/2006/table">
            <a:tbl>
              <a:tblPr/>
              <a:tblGrid>
                <a:gridCol w="2050869"/>
                <a:gridCol w="1345771"/>
                <a:gridCol w="1345771"/>
                <a:gridCol w="1345771"/>
                <a:gridCol w="1345771"/>
              </a:tblGrid>
              <a:tr h="393731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0932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Teilergebnis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1.432.354,75 €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1.574.690,35 €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1.283.165,27 €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792.503,50 €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40932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Haushaltsansatz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1.600.000,00 €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1.500.000,00 €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1.500.000,00 €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1.500.000,00 €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40932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verfügbare Finanzmittel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167.645,25 €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     74.690,35 €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216.834,73 €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707.496,50 €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9842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71896" y="1836743"/>
            <a:ext cx="7868291" cy="4504680"/>
          </a:xfrm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de-DE" dirty="0"/>
              <a:t>Weiterführung bereits erfolgreicher erprobter </a:t>
            </a:r>
            <a:r>
              <a:rPr lang="de-DE" dirty="0" smtClean="0"/>
              <a:t>Ansätze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/>
              <a:t>g</a:t>
            </a:r>
            <a:r>
              <a:rPr lang="de-DE" dirty="0" smtClean="0"/>
              <a:t>emeinsame </a:t>
            </a:r>
            <a:r>
              <a:rPr lang="de-DE" dirty="0"/>
              <a:t>Entwicklung neuer </a:t>
            </a:r>
            <a:r>
              <a:rPr lang="de-DE" dirty="0" smtClean="0"/>
              <a:t>Konzepte </a:t>
            </a:r>
            <a:r>
              <a:rPr lang="de-DE" dirty="0"/>
              <a:t>in unterschiedlichen Handlungsfeldern durch </a:t>
            </a:r>
            <a:r>
              <a:rPr lang="de-DE" dirty="0" smtClean="0"/>
              <a:t>fach- und institutionsübergreifende </a:t>
            </a:r>
            <a:r>
              <a:rPr lang="de-DE" dirty="0"/>
              <a:t>Zusammenarbeit </a:t>
            </a: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/>
              <a:t>g</a:t>
            </a:r>
            <a:r>
              <a:rPr lang="de-DE" dirty="0" smtClean="0"/>
              <a:t>anzheitlichen </a:t>
            </a:r>
            <a:r>
              <a:rPr lang="de-DE" dirty="0"/>
              <a:t>Förderansatz stärken und konzeptionell weiter </a:t>
            </a:r>
            <a:r>
              <a:rPr lang="de-DE" dirty="0" smtClean="0"/>
              <a:t>entwickeln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de-DE" dirty="0" smtClean="0"/>
              <a:t>verbindliche Strukturen </a:t>
            </a:r>
            <a:r>
              <a:rPr lang="de-DE" dirty="0"/>
              <a:t>im Übergang Schule und Ausbildung am Lernort Schule schaffen bzw. </a:t>
            </a:r>
            <a:r>
              <a:rPr lang="de-DE" dirty="0" smtClean="0"/>
              <a:t>ausbauen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 smtClean="0"/>
              <a:t>Stärkung und Ausbau kooperativer </a:t>
            </a:r>
            <a:r>
              <a:rPr lang="de-DE" dirty="0"/>
              <a:t>Entwicklungsansätze, wie zum Beispiel Projekte wie die „Ausbildungslotsen“ und die „Jugendberufsagenturen</a:t>
            </a:r>
            <a:r>
              <a:rPr lang="de-DE" dirty="0" smtClean="0"/>
              <a:t>“, </a:t>
            </a:r>
            <a:r>
              <a:rPr lang="de-DE" dirty="0"/>
              <a:t>die vor allem auf eine strukturelle Veränderung des Übergangssystems in der Region Hannover </a:t>
            </a:r>
            <a:r>
              <a:rPr lang="de-DE" dirty="0" smtClean="0"/>
              <a:t>abzielen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de-DE" dirty="0" smtClean="0"/>
              <a:t>Übergangsmanagement professionalisieren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/>
              <a:t>B</a:t>
            </a:r>
            <a:r>
              <a:rPr lang="de-DE" dirty="0" smtClean="0"/>
              <a:t>ildungsketten </a:t>
            </a:r>
            <a:r>
              <a:rPr lang="de-DE" dirty="0"/>
              <a:t>aufbauen </a:t>
            </a:r>
            <a:endParaRPr lang="de-DE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de-DE" dirty="0" smtClean="0"/>
              <a:t>Netzwerkstrukturen ausbauen/Vernetzung fördern</a:t>
            </a:r>
          </a:p>
          <a:p>
            <a:pPr lvl="0"/>
            <a:endParaRPr lang="de-DE" dirty="0"/>
          </a:p>
          <a:p>
            <a:pPr lvl="0"/>
            <a:endParaRPr lang="de-DE" dirty="0" smtClean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Backup: </a:t>
            </a:r>
            <a:r>
              <a:rPr lang="de-DE" dirty="0" smtClean="0"/>
              <a:t>Ausblick- </a:t>
            </a:r>
            <a:r>
              <a:rPr lang="de-DE" dirty="0" smtClean="0"/>
              <a:t>was ist zu tun?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74653" y="6516370"/>
            <a:ext cx="2130425" cy="341629"/>
          </a:xfrm>
        </p:spPr>
        <p:txBody>
          <a:bodyPr/>
          <a:lstStyle/>
          <a:p>
            <a:pPr>
              <a:defRPr/>
            </a:pPr>
            <a:r>
              <a:rPr lang="de-DE" b="1" dirty="0" smtClean="0">
                <a:solidFill>
                  <a:prstClr val="black"/>
                </a:solidFill>
              </a:rPr>
              <a:t>DEZ II und DEZ IV</a:t>
            </a:r>
          </a:p>
          <a:p>
            <a:pPr>
              <a:defRPr/>
            </a:pPr>
            <a:r>
              <a:rPr lang="de-DE" dirty="0" smtClean="0">
                <a:solidFill>
                  <a:prstClr val="black"/>
                </a:solidFill>
              </a:rPr>
              <a:t>Folie </a:t>
            </a:r>
            <a:r>
              <a:rPr lang="de-DE" dirty="0" smtClean="0">
                <a:solidFill>
                  <a:prstClr val="black"/>
                </a:solidFill>
              </a:rPr>
              <a:t>13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980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033153" y="1615045"/>
            <a:ext cx="7607034" cy="4511124"/>
          </a:xfrm>
        </p:spPr>
        <p:txBody>
          <a:bodyPr/>
          <a:lstStyle/>
          <a:p>
            <a:pPr lvl="0">
              <a:buClr>
                <a:schemeClr val="accent1"/>
              </a:buClr>
            </a:pPr>
            <a:endParaRPr lang="de-DE" dirty="0" smtClean="0"/>
          </a:p>
          <a:p>
            <a:pPr marL="570150" lvl="2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 </a:t>
            </a:r>
            <a:r>
              <a:rPr lang="de-DE" sz="1600" b="1" dirty="0"/>
              <a:t>Beschluss der Regionsversammlung 2012</a:t>
            </a:r>
          </a:p>
          <a:p>
            <a:pPr marL="733425" lvl="3" indent="-285750">
              <a:buClr>
                <a:schemeClr val="tx2">
                  <a:lumMod val="20000"/>
                  <a:lumOff val="80000"/>
                </a:schemeClr>
              </a:buClr>
              <a:buFont typeface="Wingdings" panose="05000000000000000000" pitchFamily="2" charset="2"/>
              <a:buChar char="Ø"/>
            </a:pPr>
            <a:r>
              <a:rPr lang="de-DE" sz="1600" dirty="0" smtClean="0"/>
              <a:t>Entwicklung eines auf 5 Jahre angelegten Programms zur Bekämpfung der Jugendarbeitslosigkeit</a:t>
            </a:r>
          </a:p>
          <a:p>
            <a:pPr marL="733425" lvl="3" indent="-285750">
              <a:buClr>
                <a:schemeClr val="tx2">
                  <a:lumMod val="20000"/>
                  <a:lumOff val="80000"/>
                </a:schemeClr>
              </a:buClr>
              <a:buFont typeface="Wingdings" panose="05000000000000000000" pitchFamily="2" charset="2"/>
              <a:buChar char="Ø"/>
            </a:pPr>
            <a:r>
              <a:rPr lang="de-DE" sz="1600" dirty="0" smtClean="0"/>
              <a:t>Bereitstellung finanzieller Mittel in Höhe von gesamt 10 Mio. Euro</a:t>
            </a:r>
          </a:p>
          <a:p>
            <a:pPr lvl="3" indent="0">
              <a:buNone/>
            </a:pPr>
            <a:endParaRPr lang="de-DE" sz="1600" dirty="0"/>
          </a:p>
          <a:p>
            <a:pPr marL="570150" lvl="2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600" b="1" dirty="0" smtClean="0"/>
              <a:t>Entwurf eines gemeinsamen Eckpunktepapiers unter Beteiligung des Wirtschafts- und Sozialdezernats</a:t>
            </a:r>
          </a:p>
          <a:p>
            <a:pPr marL="733425" lvl="3" indent="-285750">
              <a:buClr>
                <a:schemeClr val="tx2">
                  <a:lumMod val="20000"/>
                  <a:lumOff val="80000"/>
                </a:schemeClr>
              </a:buClr>
              <a:buFont typeface="Wingdings" panose="05000000000000000000" pitchFamily="2" charset="2"/>
              <a:buChar char="Ø"/>
            </a:pPr>
            <a:r>
              <a:rPr lang="de-DE" sz="1600" dirty="0" smtClean="0"/>
              <a:t>Einrichtung einer Lenkungsgruppe</a:t>
            </a:r>
          </a:p>
          <a:p>
            <a:pPr marL="733425" lvl="3" indent="-285750">
              <a:buClr>
                <a:schemeClr val="tx2">
                  <a:lumMod val="20000"/>
                  <a:lumOff val="80000"/>
                </a:schemeClr>
              </a:buClr>
              <a:buFont typeface="Wingdings" panose="05000000000000000000" pitchFamily="2" charset="2"/>
              <a:buChar char="Ø"/>
            </a:pPr>
            <a:r>
              <a:rPr lang="de-DE" sz="1600" dirty="0"/>
              <a:t>Verständigung auf Ziele, Zielgruppen und Handlungsfelder</a:t>
            </a:r>
            <a:endParaRPr lang="de-DE" sz="1600" dirty="0" smtClean="0"/>
          </a:p>
          <a:p>
            <a:pPr lvl="2" indent="0">
              <a:buNone/>
            </a:pPr>
            <a:endParaRPr lang="de-DE" sz="1600" dirty="0"/>
          </a:p>
          <a:p>
            <a:pPr marL="570150" lvl="2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erste </a:t>
            </a:r>
            <a:r>
              <a:rPr lang="de-DE" sz="1600" b="1" dirty="0"/>
              <a:t>Laufzeit 2013 – 2017</a:t>
            </a:r>
            <a:r>
              <a:rPr lang="de-DE" sz="1600" dirty="0"/>
              <a:t>, </a:t>
            </a:r>
            <a:r>
              <a:rPr lang="de-DE" sz="1600" b="1" dirty="0"/>
              <a:t>Verstetigung des Programms </a:t>
            </a:r>
            <a:r>
              <a:rPr lang="de-DE" sz="1600" b="1" dirty="0" smtClean="0"/>
              <a:t>ab </a:t>
            </a:r>
            <a:r>
              <a:rPr lang="de-DE" sz="1600" b="1" dirty="0" smtClean="0"/>
              <a:t>2018</a:t>
            </a:r>
            <a:endParaRPr lang="de-DE" sz="1600" dirty="0" smtClean="0"/>
          </a:p>
          <a:p>
            <a:pPr lvl="2" indent="0">
              <a:buNone/>
            </a:pPr>
            <a:endParaRPr lang="de-DE" sz="1600" dirty="0"/>
          </a:p>
          <a:p>
            <a:pPr marL="570150" lvl="2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600" b="1" dirty="0" smtClean="0"/>
              <a:t>wissenschaftliche Evaluation </a:t>
            </a:r>
            <a:r>
              <a:rPr lang="de-DE" sz="1600" dirty="0" smtClean="0"/>
              <a:t>des Programms </a:t>
            </a:r>
            <a:r>
              <a:rPr lang="de-DE" sz="1600" b="1" dirty="0"/>
              <a:t>2014 </a:t>
            </a:r>
            <a:r>
              <a:rPr lang="de-DE" sz="1600" b="1" dirty="0" smtClean="0"/>
              <a:t>– 2016</a:t>
            </a:r>
            <a:r>
              <a:rPr lang="de-DE" sz="1600" dirty="0" smtClean="0"/>
              <a:t> durch INBAS GmbH</a:t>
            </a:r>
            <a:endParaRPr lang="de-DE" sz="1600" dirty="0"/>
          </a:p>
          <a:p>
            <a:pPr marL="570150" lvl="2" indent="-285750"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Eckdaten zum Programm gegen Jugendarbeitslosigkeit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74653" y="6377048"/>
            <a:ext cx="2130425" cy="332509"/>
          </a:xfrm>
        </p:spPr>
        <p:txBody>
          <a:bodyPr/>
          <a:lstStyle/>
          <a:p>
            <a:pPr>
              <a:defRPr/>
            </a:pPr>
            <a:r>
              <a:rPr lang="de-DE" b="1" dirty="0" smtClean="0">
                <a:solidFill>
                  <a:prstClr val="black"/>
                </a:solidFill>
              </a:rPr>
              <a:t>DEZ II und DEZ IV</a:t>
            </a:r>
          </a:p>
          <a:p>
            <a:pPr>
              <a:defRPr/>
            </a:pPr>
            <a:r>
              <a:rPr lang="de-DE" dirty="0" smtClean="0">
                <a:solidFill>
                  <a:prstClr val="black"/>
                </a:solidFill>
              </a:rPr>
              <a:t>Folie </a:t>
            </a:r>
            <a:r>
              <a:rPr lang="de-DE" dirty="0" smtClean="0">
                <a:solidFill>
                  <a:prstClr val="black"/>
                </a:solidFill>
              </a:rPr>
              <a:t>2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500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Programm gegen Jugendarbeitslosigkeit - </a:t>
            </a:r>
            <a:br>
              <a:rPr lang="de-DE" dirty="0" smtClean="0"/>
            </a:br>
            <a:r>
              <a:rPr lang="de-DE" dirty="0" smtClean="0"/>
              <a:t>Finanzen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74653" y="6329548"/>
            <a:ext cx="8519965" cy="427511"/>
          </a:xfrm>
        </p:spPr>
        <p:txBody>
          <a:bodyPr/>
          <a:lstStyle/>
          <a:p>
            <a:pPr>
              <a:defRPr/>
            </a:pPr>
            <a:r>
              <a:rPr lang="de-DE" b="1" dirty="0" smtClean="0">
                <a:solidFill>
                  <a:prstClr val="black"/>
                </a:solidFill>
              </a:rPr>
              <a:t>DEZ II und DEZ IV </a:t>
            </a:r>
            <a:endParaRPr lang="de-DE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de-DE" dirty="0" smtClean="0">
                <a:solidFill>
                  <a:prstClr val="black"/>
                </a:solidFill>
              </a:rPr>
              <a:t>Folie </a:t>
            </a:r>
            <a:r>
              <a:rPr lang="de-DE" dirty="0" smtClean="0">
                <a:solidFill>
                  <a:prstClr val="black"/>
                </a:solidFill>
              </a:rPr>
              <a:t>3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71896" y="1836743"/>
            <a:ext cx="7868291" cy="4289425"/>
          </a:xfrm>
        </p:spPr>
        <p:txBody>
          <a:bodyPr/>
          <a:lstStyle/>
          <a:p>
            <a:pPr lvl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u="sng" dirty="0" smtClean="0">
                <a:ea typeface="Calibri" pitchFamily="34" charset="0"/>
              </a:rPr>
              <a:t>Finanzvolumen </a:t>
            </a:r>
            <a:endParaRPr lang="de-DE" altLang="de-DE" u="sng" dirty="0">
              <a:ea typeface="Calibri" pitchFamily="34" charset="0"/>
            </a:endParaRPr>
          </a:p>
          <a:p>
            <a:pPr lvl="0" defTabSz="914400" eaLnBrk="0" hangingPunct="0"/>
            <a:endParaRPr lang="de-DE" altLang="de-DE" b="0" dirty="0">
              <a:ea typeface="Calibri" pitchFamily="34" charset="0"/>
            </a:endParaRPr>
          </a:p>
          <a:p>
            <a:pPr marL="285750" indent="-285750" defTabSz="914400" eaLnBrk="0" hangingPunct="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ea typeface="Calibri" pitchFamily="34" charset="0"/>
              </a:rPr>
              <a:t>kalkuliertes Gesamtvolumen </a:t>
            </a:r>
            <a:r>
              <a:rPr lang="de-DE" altLang="de-DE" b="0" dirty="0">
                <a:ea typeface="Calibri" pitchFamily="34" charset="0"/>
              </a:rPr>
              <a:t>in H</a:t>
            </a:r>
            <a:r>
              <a:rPr lang="de-DE" altLang="de-DE" b="0" dirty="0">
                <a:latin typeface="Calibri"/>
                <a:ea typeface="Calibri" pitchFamily="34" charset="0"/>
              </a:rPr>
              <a:t>ö</a:t>
            </a:r>
            <a:r>
              <a:rPr lang="de-DE" altLang="de-DE" b="0" dirty="0">
                <a:ea typeface="Calibri" pitchFamily="34" charset="0"/>
              </a:rPr>
              <a:t>he von </a:t>
            </a:r>
            <a:r>
              <a:rPr lang="de-DE" altLang="de-DE" dirty="0">
                <a:ea typeface="Calibri" pitchFamily="34" charset="0"/>
              </a:rPr>
              <a:t>ca. 28 Mio. </a:t>
            </a:r>
            <a:r>
              <a:rPr lang="de-DE" altLang="de-DE" dirty="0" smtClean="0">
                <a:ea typeface="Calibri" pitchFamily="34" charset="0"/>
              </a:rPr>
              <a:t>Euro</a:t>
            </a:r>
          </a:p>
          <a:p>
            <a:pPr defTabSz="914400" eaLnBrk="0" hangingPunct="0">
              <a:buClr>
                <a:schemeClr val="accent1"/>
              </a:buClr>
            </a:pPr>
            <a:endParaRPr lang="de-DE" altLang="de-DE" dirty="0">
              <a:ea typeface="Calibri" pitchFamily="34" charset="0"/>
            </a:endParaRPr>
          </a:p>
          <a:p>
            <a:pPr marL="285750" lvl="0" indent="-285750" defTabSz="914400" eaLnBrk="0" hangingPunct="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altLang="de-DE" dirty="0" smtClean="0">
                <a:ea typeface="Calibri" pitchFamily="34" charset="0"/>
              </a:rPr>
              <a:t>Fördervolumen </a:t>
            </a:r>
            <a:r>
              <a:rPr lang="de-DE" altLang="de-DE" dirty="0">
                <a:ea typeface="Calibri" pitchFamily="34" charset="0"/>
              </a:rPr>
              <a:t>der Region Hannover </a:t>
            </a:r>
            <a:r>
              <a:rPr lang="de-DE" altLang="de-DE" b="0" dirty="0" smtClean="0">
                <a:ea typeface="Calibri" pitchFamily="34" charset="0"/>
              </a:rPr>
              <a:t>der bewilligten Projekte (75 Projekte) </a:t>
            </a:r>
            <a:r>
              <a:rPr lang="de-DE" altLang="de-DE" b="0" dirty="0">
                <a:ea typeface="Calibri" pitchFamily="34" charset="0"/>
              </a:rPr>
              <a:t>liegt </a:t>
            </a:r>
            <a:r>
              <a:rPr lang="de-DE" altLang="de-DE" b="0" dirty="0" smtClean="0">
                <a:ea typeface="Calibri" pitchFamily="34" charset="0"/>
              </a:rPr>
              <a:t>bei </a:t>
            </a:r>
            <a:r>
              <a:rPr lang="de-DE" altLang="de-DE" dirty="0" smtClean="0">
                <a:ea typeface="Calibri" pitchFamily="34" charset="0"/>
              </a:rPr>
              <a:t>ca</a:t>
            </a:r>
            <a:r>
              <a:rPr lang="de-DE" altLang="de-DE" dirty="0">
                <a:ea typeface="Calibri" pitchFamily="34" charset="0"/>
              </a:rPr>
              <a:t>.</a:t>
            </a:r>
            <a:r>
              <a:rPr lang="de-DE" altLang="de-DE" b="0" dirty="0">
                <a:ea typeface="Calibri" pitchFamily="34" charset="0"/>
              </a:rPr>
              <a:t> </a:t>
            </a:r>
            <a:r>
              <a:rPr lang="de-DE" altLang="de-DE" dirty="0">
                <a:ea typeface="Calibri" pitchFamily="34" charset="0"/>
              </a:rPr>
              <a:t>11 Mio. </a:t>
            </a:r>
            <a:r>
              <a:rPr lang="de-DE" altLang="de-DE" dirty="0" smtClean="0">
                <a:ea typeface="Calibri" pitchFamily="34" charset="0"/>
              </a:rPr>
              <a:t>Euro</a:t>
            </a:r>
          </a:p>
          <a:p>
            <a:pPr lvl="0" defTabSz="914400" eaLnBrk="0" hangingPunct="0">
              <a:buClr>
                <a:schemeClr val="accent1"/>
              </a:buClr>
            </a:pPr>
            <a:endParaRPr lang="de-DE" altLang="de-DE" dirty="0">
              <a:ea typeface="Calibri" pitchFamily="34" charset="0"/>
            </a:endParaRPr>
          </a:p>
          <a:p>
            <a:pPr marL="285750" indent="-285750" defTabSz="914400" eaLnBrk="0" hangingPunct="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altLang="de-DE" b="0" dirty="0">
                <a:ea typeface="Calibri" pitchFamily="34" charset="0"/>
              </a:rPr>
              <a:t>insgesamt Einbindung </a:t>
            </a:r>
            <a:r>
              <a:rPr lang="de-DE" altLang="de-DE" dirty="0">
                <a:ea typeface="Calibri" pitchFamily="34" charset="0"/>
              </a:rPr>
              <a:t>weiterer ca. 17 Mio. € Drittmittel </a:t>
            </a:r>
            <a:r>
              <a:rPr lang="de-DE" altLang="de-DE" b="0" dirty="0">
                <a:ea typeface="Calibri" pitchFamily="34" charset="0"/>
              </a:rPr>
              <a:t>durch gemeinsame Planung und Umsetzung der Maßnahmen und Projekte mit weiteren Kooperationspartner*innen (Jobcenter Region Hannover, Agentur für Arbeit Hannover, Land Niedersachsen, Bund, Europäische Union etc.)</a:t>
            </a:r>
          </a:p>
          <a:p>
            <a:pPr marL="285750" lvl="0" indent="-285750" defTabSz="914400" eaLnBrk="0" hangingPunct="0">
              <a:buFont typeface="Arial" panose="020B0604020202020204" pitchFamily="34" charset="0"/>
              <a:buChar char="•"/>
            </a:pPr>
            <a:endParaRPr lang="de-DE" altLang="de-DE" dirty="0">
              <a:ea typeface="Calibri" pitchFamily="34" charset="0"/>
            </a:endParaRPr>
          </a:p>
          <a:p>
            <a:pPr defTabSz="914400" eaLnBrk="0" hangingPunct="0"/>
            <a:endParaRPr lang="de-DE" altLang="de-DE" dirty="0">
              <a:ea typeface="Calibri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02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Entwicklung der Jugendarbeitslosigkeit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74653" y="6329548"/>
            <a:ext cx="8519965" cy="427511"/>
          </a:xfrm>
        </p:spPr>
        <p:txBody>
          <a:bodyPr/>
          <a:lstStyle/>
          <a:p>
            <a:pPr>
              <a:defRPr/>
            </a:pPr>
            <a:r>
              <a:rPr lang="de-DE" b="1" dirty="0" smtClean="0">
                <a:solidFill>
                  <a:prstClr val="black"/>
                </a:solidFill>
              </a:rPr>
              <a:t>DEZ II und DEZ IV 										</a:t>
            </a:r>
            <a:r>
              <a:rPr lang="de-DE" sz="800" b="1" dirty="0" smtClean="0">
                <a:solidFill>
                  <a:prstClr val="black"/>
                </a:solidFill>
              </a:rPr>
              <a:t>Quelle: Agentur für Arbeit, Statistikservice</a:t>
            </a:r>
          </a:p>
          <a:p>
            <a:pPr>
              <a:defRPr/>
            </a:pPr>
            <a:r>
              <a:rPr lang="de-DE" dirty="0">
                <a:solidFill>
                  <a:prstClr val="black"/>
                </a:solidFill>
              </a:rPr>
              <a:t>F</a:t>
            </a:r>
            <a:r>
              <a:rPr lang="de-DE" dirty="0" smtClean="0">
                <a:solidFill>
                  <a:prstClr val="black"/>
                </a:solidFill>
              </a:rPr>
              <a:t>olie </a:t>
            </a:r>
            <a:r>
              <a:rPr lang="de-DE" dirty="0" smtClean="0">
                <a:solidFill>
                  <a:prstClr val="black"/>
                </a:solidFill>
              </a:rPr>
              <a:t>4</a:t>
            </a:r>
            <a:endParaRPr lang="de-DE" dirty="0">
              <a:solidFill>
                <a:prstClr val="black"/>
              </a:solidFill>
            </a:endParaRPr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516489"/>
              </p:ext>
            </p:extLst>
          </p:nvPr>
        </p:nvGraphicFramePr>
        <p:xfrm>
          <a:off x="676894" y="1698172"/>
          <a:ext cx="7963869" cy="4524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81986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nummernplatzhalt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74650" y="6516688"/>
            <a:ext cx="2130425" cy="21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1000" dirty="0" smtClean="0">
                <a:cs typeface="Arial" pitchFamily="34" charset="0"/>
              </a:rPr>
              <a:t>Folie 5</a:t>
            </a:r>
          </a:p>
        </p:txBody>
      </p:sp>
      <p:sp>
        <p:nvSpPr>
          <p:cNvPr id="26627" name="Rectangle 2"/>
          <p:cNvSpPr>
            <a:spLocks noGrp="1"/>
          </p:cNvSpPr>
          <p:nvPr>
            <p:ph type="title"/>
          </p:nvPr>
        </p:nvSpPr>
        <p:spPr>
          <a:xfrm>
            <a:off x="1838327" y="486888"/>
            <a:ext cx="6802439" cy="867249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Handlungsfelder</a:t>
            </a:r>
            <a:br>
              <a:rPr lang="de-DE" dirty="0" smtClean="0"/>
            </a:br>
            <a:r>
              <a:rPr lang="de-DE" dirty="0" smtClean="0"/>
              <a:t>Programm </a:t>
            </a:r>
            <a:r>
              <a:rPr lang="de-DE" dirty="0"/>
              <a:t>gegen </a:t>
            </a:r>
            <a:r>
              <a:rPr lang="de-DE" dirty="0" smtClean="0"/>
              <a:t>Jugendarbeitslosigkeit</a:t>
            </a:r>
            <a:r>
              <a:rPr lang="de-DE" dirty="0"/>
              <a:t/>
            </a:r>
            <a:br>
              <a:rPr lang="de-DE" dirty="0"/>
            </a:br>
            <a:endParaRPr alt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33" name="Text Box 17"/>
          <p:cNvSpPr txBox="1">
            <a:spLocks noChangeArrowheads="1"/>
          </p:cNvSpPr>
          <p:nvPr/>
        </p:nvSpPr>
        <p:spPr bwMode="auto">
          <a:xfrm>
            <a:off x="934832" y="4818149"/>
            <a:ext cx="729605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→"/>
            </a:pPr>
            <a:r>
              <a:rPr lang="de-DE" altLang="de-DE" sz="1600" b="1" dirty="0" smtClean="0"/>
              <a:t>HLF 1:</a:t>
            </a:r>
            <a:r>
              <a:rPr lang="de-DE" altLang="de-DE" sz="1600" dirty="0" smtClean="0"/>
              <a:t> z.B. „Ausbildungslosten an allgemeinbildenden Schulen“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→"/>
            </a:pPr>
            <a:r>
              <a:rPr lang="de-DE" altLang="de-DE" sz="1600" b="1" dirty="0" smtClean="0"/>
              <a:t>HLF 2</a:t>
            </a:r>
            <a:r>
              <a:rPr lang="de-DE" altLang="de-DE" sz="1600" dirty="0" smtClean="0"/>
              <a:t>: z.B. „Teilzeit – Ausbildung für junge alleinerziehende Frauen“ 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→"/>
            </a:pPr>
            <a:r>
              <a:rPr lang="de-DE" altLang="de-DE" sz="1600" b="1" dirty="0" smtClean="0"/>
              <a:t>HLF 3</a:t>
            </a:r>
            <a:r>
              <a:rPr lang="de-DE" altLang="de-DE" sz="1600" dirty="0" smtClean="0"/>
              <a:t>: z.B</a:t>
            </a:r>
            <a:r>
              <a:rPr lang="de-DE" altLang="de-DE" sz="1400" dirty="0" smtClean="0"/>
              <a:t>. </a:t>
            </a:r>
            <a:r>
              <a:rPr lang="de-DE" altLang="de-DE" sz="1600" dirty="0" smtClean="0"/>
              <a:t>„Ausbildungsvorbereitung im Verbund/Verbundausbildung“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→"/>
            </a:pPr>
            <a:r>
              <a:rPr lang="de-DE" altLang="de-DE" sz="1600" b="1" dirty="0" smtClean="0"/>
              <a:t>HLF 4</a:t>
            </a:r>
            <a:r>
              <a:rPr lang="de-DE" altLang="de-DE" sz="1400" b="1" dirty="0" smtClean="0"/>
              <a:t>:</a:t>
            </a:r>
            <a:r>
              <a:rPr lang="de-DE" altLang="de-DE" sz="1400" dirty="0" smtClean="0"/>
              <a:t> </a:t>
            </a:r>
            <a:r>
              <a:rPr lang="de-DE" altLang="de-DE" sz="1600" dirty="0" smtClean="0"/>
              <a:t>z.B. „Wohnen und Arbeiten (</a:t>
            </a:r>
            <a:r>
              <a:rPr lang="de-DE" altLang="de-DE" sz="1600" dirty="0" err="1" smtClean="0"/>
              <a:t>WundA</a:t>
            </a:r>
            <a:r>
              <a:rPr lang="de-DE" altLang="de-DE" sz="1600" dirty="0" smtClean="0"/>
              <a:t>)“</a:t>
            </a:r>
          </a:p>
          <a:p>
            <a:pPr eaLnBrk="1" hangingPunct="1">
              <a:spcBef>
                <a:spcPct val="50000"/>
              </a:spcBef>
            </a:pPr>
            <a:endParaRPr lang="de-DE" altLang="de-DE" sz="1600" b="1" dirty="0"/>
          </a:p>
        </p:txBody>
      </p:sp>
      <p:sp>
        <p:nvSpPr>
          <p:cNvPr id="26635" name="Rectangle 5"/>
          <p:cNvSpPr>
            <a:spLocks noChangeArrowheads="1"/>
          </p:cNvSpPr>
          <p:nvPr/>
        </p:nvSpPr>
        <p:spPr bwMode="auto">
          <a:xfrm>
            <a:off x="287338" y="6276975"/>
            <a:ext cx="13636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800" b="1" dirty="0"/>
              <a:t>DEZ II und DEZ IV </a:t>
            </a:r>
          </a:p>
        </p:txBody>
      </p:sp>
      <p:grpSp>
        <p:nvGrpSpPr>
          <p:cNvPr id="18" name="Zeichenbereich 9"/>
          <p:cNvGrpSpPr/>
          <p:nvPr/>
        </p:nvGrpSpPr>
        <p:grpSpPr>
          <a:xfrm>
            <a:off x="945513" y="2080717"/>
            <a:ext cx="7296057" cy="2743200"/>
            <a:chOff x="0" y="0"/>
            <a:chExt cx="5760720" cy="1256030"/>
          </a:xfrm>
        </p:grpSpPr>
        <p:sp>
          <p:nvSpPr>
            <p:cNvPr id="19" name="Rechteck 18"/>
            <p:cNvSpPr/>
            <p:nvPr/>
          </p:nvSpPr>
          <p:spPr>
            <a:xfrm>
              <a:off x="0" y="0"/>
              <a:ext cx="5760720" cy="125603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0" y="39269"/>
              <a:ext cx="1871831" cy="611469"/>
            </a:xfrm>
            <a:prstGeom prst="rect">
              <a:avLst/>
            </a:prstGeom>
            <a:solidFill>
              <a:srgbClr val="DFE8F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de-DE" sz="1600" b="1" u="sng" dirty="0" smtClean="0">
                  <a:effectLst/>
                  <a:latin typeface="Arial"/>
                  <a:ea typeface="Calibri"/>
                  <a:cs typeface="Times New Roman"/>
                </a:rPr>
                <a:t>HLF 1</a:t>
              </a:r>
              <a:r>
                <a:rPr lang="de-DE" sz="1600" b="1" dirty="0" smtClean="0">
                  <a:effectLst/>
                  <a:latin typeface="Arial"/>
                  <a:ea typeface="Calibri"/>
                  <a:cs typeface="Times New Roman"/>
                </a:rPr>
                <a:t>  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de-DE" sz="1600" b="1" dirty="0" smtClean="0">
                  <a:effectLst/>
                  <a:latin typeface="Arial"/>
                  <a:ea typeface="Calibri"/>
                  <a:cs typeface="Times New Roman"/>
                </a:rPr>
                <a:t>Berufliche </a:t>
              </a: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Orientierung im Übergang</a:t>
              </a:r>
              <a:endParaRPr lang="de-DE" sz="16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1895850" y="39252"/>
              <a:ext cx="1815353" cy="611192"/>
            </a:xfrm>
            <a:prstGeom prst="rect">
              <a:avLst/>
            </a:prstGeom>
            <a:solidFill>
              <a:srgbClr val="DFE8F1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de-DE" sz="1600" b="1" u="sng" dirty="0" smtClean="0">
                  <a:effectLst/>
                  <a:latin typeface="Arial"/>
                  <a:ea typeface="Calibri"/>
                  <a:cs typeface="Times New Roman"/>
                </a:rPr>
                <a:t>HLF 2</a:t>
              </a:r>
              <a:r>
                <a:rPr lang="de-DE" sz="1600" b="1" dirty="0" smtClean="0">
                  <a:effectLst/>
                  <a:latin typeface="Arial"/>
                  <a:ea typeface="Calibri"/>
                  <a:cs typeface="Times New Roman"/>
                </a:rPr>
                <a:t>  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de-DE" sz="1600" b="1" dirty="0" smtClean="0">
                  <a:effectLst/>
                  <a:latin typeface="Arial"/>
                  <a:ea typeface="Calibri"/>
                  <a:cs typeface="Times New Roman"/>
                </a:rPr>
                <a:t>Stabilisierung </a:t>
              </a: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der Ausbildung</a:t>
              </a:r>
              <a:endParaRPr lang="de-DE" sz="16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3741383" y="39252"/>
              <a:ext cx="2010904" cy="611192"/>
            </a:xfrm>
            <a:prstGeom prst="rect">
              <a:avLst/>
            </a:prstGeom>
            <a:solidFill>
              <a:srgbClr val="DFE8F1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de-DE" sz="1600" b="1" u="sng" dirty="0" smtClean="0">
                  <a:effectLst/>
                  <a:latin typeface="Arial"/>
                  <a:ea typeface="Calibri"/>
                  <a:cs typeface="Times New Roman"/>
                </a:rPr>
                <a:t>HLF 3</a:t>
              </a:r>
              <a:r>
                <a:rPr lang="de-DE" sz="1600" b="1" dirty="0" smtClean="0">
                  <a:effectLst/>
                  <a:latin typeface="Arial"/>
                  <a:ea typeface="Calibri"/>
                  <a:cs typeface="Times New Roman"/>
                </a:rPr>
                <a:t>  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de-DE" sz="1600" b="1" dirty="0" smtClean="0">
                  <a:effectLst/>
                  <a:latin typeface="Arial"/>
                  <a:ea typeface="Calibri"/>
                  <a:cs typeface="Times New Roman"/>
                </a:rPr>
                <a:t>Arbeitsmarkt-</a:t>
              </a: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/>
              </a:r>
              <a:b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</a:br>
              <a:r>
                <a:rPr lang="de-DE" sz="1600" b="1" dirty="0" err="1">
                  <a:effectLst/>
                  <a:latin typeface="Arial"/>
                  <a:ea typeface="Calibri"/>
                  <a:cs typeface="Times New Roman"/>
                </a:rPr>
                <a:t>integration</a:t>
              </a:r>
              <a:endParaRPr lang="de-DE" sz="16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8068" y="666065"/>
              <a:ext cx="5752652" cy="560673"/>
            </a:xfrm>
            <a:prstGeom prst="rect">
              <a:avLst/>
            </a:prstGeom>
            <a:gradFill rotWithShape="1">
              <a:gsLst>
                <a:gs pos="0">
                  <a:srgbClr val="CAD9E8"/>
                </a:gs>
                <a:gs pos="50000">
                  <a:srgbClr val="DFE8F1"/>
                </a:gs>
                <a:gs pos="100000">
                  <a:srgbClr val="CAD9E8"/>
                </a:gs>
              </a:gsLst>
              <a:lin ang="0" scaled="1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rot="0" vert="horz" wrap="square" lIns="77724" tIns="38862" rIns="77724" bIns="38862" anchor="ctr" anchorCtr="1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de-DE" sz="1600" b="1" u="sng" dirty="0" smtClean="0">
                  <a:effectLst/>
                  <a:latin typeface="Arial"/>
                  <a:ea typeface="Calibri"/>
                  <a:cs typeface="Times New Roman"/>
                </a:rPr>
                <a:t>HLF 4</a:t>
              </a:r>
              <a:r>
                <a:rPr lang="de-DE" sz="1600" b="1" dirty="0" smtClean="0">
                  <a:effectLst/>
                  <a:latin typeface="Arial"/>
                  <a:ea typeface="Calibri"/>
                  <a:cs typeface="Times New Roman"/>
                </a:rPr>
                <a:t>  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de-DE" sz="1600" b="1" dirty="0" smtClean="0">
                  <a:effectLst/>
                  <a:latin typeface="Arial"/>
                  <a:ea typeface="Calibri"/>
                  <a:cs typeface="Times New Roman"/>
                </a:rPr>
                <a:t>Begleitende </a:t>
              </a: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Beratung und Stabilisierung</a:t>
              </a:r>
              <a:b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</a:b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(bei Bedarf in allen Handlungsfeldern)</a:t>
              </a:r>
              <a:endParaRPr lang="de-DE" sz="16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934833" y="1655523"/>
            <a:ext cx="3527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Vier Handlungsfelder (HLF)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0192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75013" y="1354138"/>
            <a:ext cx="8058296" cy="5022910"/>
          </a:xfrm>
        </p:spPr>
        <p:txBody>
          <a:bodyPr/>
          <a:lstStyle/>
          <a:p>
            <a:pPr lvl="0">
              <a:buClr>
                <a:schemeClr val="accent1"/>
              </a:buClr>
            </a:pPr>
            <a:endParaRPr lang="de-DE" dirty="0" smtClean="0"/>
          </a:p>
          <a:p>
            <a:r>
              <a:rPr lang="de-DE" b="0" u="sng" dirty="0"/>
              <a:t>Z</a:t>
            </a:r>
            <a:r>
              <a:rPr lang="de-DE" b="0" u="sng" dirty="0" smtClean="0"/>
              <a:t>ielgruppenspezifische Handlungsansätze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Förderung von Zielgruppen mit besonderem sozialpädagogischen Unterstützungsbedarf</a:t>
            </a:r>
            <a:r>
              <a:rPr lang="de-DE" b="0" dirty="0" smtClean="0"/>
              <a:t>, z.B. 							</a:t>
            </a:r>
          </a:p>
          <a:p>
            <a:pPr marL="570150" lvl="2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de-DE" sz="1600" b="0" dirty="0" smtClean="0"/>
              <a:t>junge </a:t>
            </a:r>
            <a:r>
              <a:rPr lang="de-DE" sz="1600" b="0" dirty="0"/>
              <a:t>alleinerziehende </a:t>
            </a:r>
            <a:r>
              <a:rPr lang="de-DE" sz="1600" b="0" dirty="0" smtClean="0"/>
              <a:t>Frauen</a:t>
            </a:r>
          </a:p>
          <a:p>
            <a:pPr marL="570150" lvl="2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de-DE" sz="1600" dirty="0"/>
              <a:t>langzeitarbeitslose junge Menschen </a:t>
            </a:r>
            <a:r>
              <a:rPr lang="de-DE" sz="1600" dirty="0" smtClean="0"/>
              <a:t>(in </a:t>
            </a:r>
            <a:r>
              <a:rPr lang="de-DE" sz="1600" dirty="0"/>
              <a:t>prekären </a:t>
            </a:r>
            <a:r>
              <a:rPr lang="de-DE" sz="1600" dirty="0" smtClean="0"/>
              <a:t>Wohnsituationen)</a:t>
            </a:r>
          </a:p>
          <a:p>
            <a:pPr marL="570150" lvl="2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de-DE" sz="1600" b="0" dirty="0" smtClean="0"/>
              <a:t>junge Menschen mit/ohne Hauptschulabschluss</a:t>
            </a:r>
          </a:p>
          <a:p>
            <a:pPr marL="570150" lvl="2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de-DE" b="0" dirty="0"/>
          </a:p>
          <a:p>
            <a:pPr>
              <a:buClr>
                <a:schemeClr val="accent1"/>
              </a:buClr>
            </a:pPr>
            <a:r>
              <a:rPr lang="de-DE" b="0" u="sng" dirty="0" smtClean="0"/>
              <a:t>Strukturelle Handlungsansätze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Aufbau und Umsetzung flächendeckender Angebote </a:t>
            </a:r>
            <a:r>
              <a:rPr lang="de-DE" b="0" dirty="0" smtClean="0"/>
              <a:t>im Übergang Schule – Beruf in der Region Hannover (z.B. Ausbildungslotsen, PACE-Ausbildungsbüros)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Verzahnung der Angebote mit bestehenden kommunalen Strukturen </a:t>
            </a:r>
            <a:r>
              <a:rPr lang="de-DE" b="0" dirty="0" smtClean="0"/>
              <a:t>(z.B. PACE in den Jugendberufsagenturen Hannover/Garbsen)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Planung und Umsetzung rechtskreisübergreifender Handlungsansätze und Projekte </a:t>
            </a:r>
            <a:r>
              <a:rPr lang="de-DE" b="0" dirty="0" smtClean="0"/>
              <a:t>durch gemeinsame inhaltliche und finanzielle Beteiligung  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Erprobung </a:t>
            </a:r>
            <a:r>
              <a:rPr lang="de-DE" dirty="0"/>
              <a:t>von </a:t>
            </a:r>
            <a:r>
              <a:rPr lang="de-DE" dirty="0" smtClean="0"/>
              <a:t>bedarfsgerechten, innovativen Ansätzen</a:t>
            </a:r>
            <a:r>
              <a:rPr lang="de-DE" dirty="0"/>
              <a:t> </a:t>
            </a:r>
            <a:r>
              <a:rPr lang="de-DE" b="0" dirty="0" smtClean="0"/>
              <a:t>zur Unterstützung von besonderen benachteiligten Zielgruppen</a:t>
            </a: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Handlungsansätze</a:t>
            </a:r>
            <a:br>
              <a:rPr lang="de-DE" dirty="0" smtClean="0"/>
            </a:br>
            <a:r>
              <a:rPr lang="de-DE" dirty="0" smtClean="0"/>
              <a:t>Programm gegen Jugendarbeitslosigkeit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74653" y="6377048"/>
            <a:ext cx="2130425" cy="332509"/>
          </a:xfrm>
        </p:spPr>
        <p:txBody>
          <a:bodyPr/>
          <a:lstStyle/>
          <a:p>
            <a:pPr>
              <a:defRPr/>
            </a:pPr>
            <a:r>
              <a:rPr lang="de-DE" b="1" dirty="0" smtClean="0">
                <a:solidFill>
                  <a:prstClr val="black"/>
                </a:solidFill>
              </a:rPr>
              <a:t>DEZ II und DEZ IV</a:t>
            </a:r>
          </a:p>
          <a:p>
            <a:pPr>
              <a:defRPr/>
            </a:pPr>
            <a:r>
              <a:rPr lang="de-DE" dirty="0" smtClean="0">
                <a:solidFill>
                  <a:prstClr val="black"/>
                </a:solidFill>
              </a:rPr>
              <a:t>Folie 6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46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65018" y="1448790"/>
            <a:ext cx="7975169" cy="4928258"/>
          </a:xfrm>
        </p:spPr>
        <p:txBody>
          <a:bodyPr/>
          <a:lstStyle/>
          <a:p>
            <a:pPr lvl="2" indent="0">
              <a:buNone/>
            </a:pPr>
            <a:endParaRPr lang="de-DE" sz="1600" dirty="0"/>
          </a:p>
          <a:p>
            <a:pPr marL="0" lvl="2" indent="0">
              <a:lnSpc>
                <a:spcPts val="1701"/>
              </a:lnSpc>
              <a:spcAft>
                <a:spcPts val="850"/>
              </a:spcAft>
              <a:buSzTx/>
              <a:buNone/>
            </a:pPr>
            <a:r>
              <a:rPr lang="de-DE" sz="1600" dirty="0" smtClean="0"/>
              <a:t>Projekt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WundA</a:t>
            </a:r>
            <a:r>
              <a:rPr lang="de-DE" sz="1600" dirty="0" smtClean="0"/>
              <a:t>, Laufzeit </a:t>
            </a:r>
            <a:r>
              <a:rPr lang="de-DE" sz="1600" dirty="0"/>
              <a:t>01.12.2014 – </a:t>
            </a:r>
            <a:r>
              <a:rPr lang="de-DE" sz="1600" dirty="0" smtClean="0"/>
              <a:t>31.01.2021</a:t>
            </a:r>
          </a:p>
          <a:p>
            <a:r>
              <a:rPr lang="de-DE" b="0" u="sng" dirty="0" smtClean="0"/>
              <a:t>Zentrale Fakten</a:t>
            </a:r>
            <a:r>
              <a:rPr lang="de-DE" dirty="0" smtClean="0"/>
              <a:t>: </a:t>
            </a:r>
            <a:endParaRPr lang="de-DE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117 Teilnehmende </a:t>
            </a:r>
            <a:r>
              <a:rPr lang="de-DE" b="0" dirty="0"/>
              <a:t>bei 15 </a:t>
            </a:r>
            <a:r>
              <a:rPr lang="de-DE" b="0" dirty="0" err="1" smtClean="0"/>
              <a:t>Teilnehmendenplätzen</a:t>
            </a:r>
            <a:r>
              <a:rPr lang="de-DE" b="0" dirty="0" smtClean="0"/>
              <a:t> (02/2015 – 01/2018) </a:t>
            </a:r>
            <a:endParaRPr lang="de-DE" b="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325 junge Menschen</a:t>
            </a:r>
            <a:r>
              <a:rPr lang="de-DE" b="0" dirty="0" smtClean="0"/>
              <a:t> in der </a:t>
            </a:r>
            <a:r>
              <a:rPr lang="de-DE" dirty="0"/>
              <a:t>Wohnungsnotfallberatung</a:t>
            </a:r>
            <a:r>
              <a:rPr lang="de-DE" b="0" dirty="0"/>
              <a:t> (Stand 30.11.2017</a:t>
            </a:r>
            <a:r>
              <a:rPr lang="de-DE" b="0" dirty="0" smtClean="0"/>
              <a:t>)</a:t>
            </a:r>
            <a:endParaRPr lang="de-DE" b="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58 Teilnehmende (50%) vermittelt/angedockt</a:t>
            </a:r>
            <a:r>
              <a:rPr lang="de-DE" b="0" dirty="0" smtClean="0"/>
              <a:t>  </a:t>
            </a:r>
            <a:r>
              <a:rPr lang="de-DE" b="0" dirty="0"/>
              <a:t>(</a:t>
            </a:r>
            <a:r>
              <a:rPr lang="de-DE" b="0" dirty="0" smtClean="0"/>
              <a:t>Ausbildung, Arbeit, Schule, berufliche Maßnahmen, Schule, Beratungsstellen, Therapien)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21 </a:t>
            </a:r>
            <a:r>
              <a:rPr lang="de-DE" dirty="0"/>
              <a:t>Teilnehmende </a:t>
            </a:r>
            <a:r>
              <a:rPr lang="de-DE" b="0" dirty="0"/>
              <a:t>haben einen </a:t>
            </a:r>
            <a:r>
              <a:rPr lang="de-DE" dirty="0"/>
              <a:t>eigenen Wohnraum </a:t>
            </a:r>
            <a:r>
              <a:rPr lang="de-DE" b="0" dirty="0" smtClean="0"/>
              <a:t>bezogen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b="0" dirty="0"/>
          </a:p>
          <a:p>
            <a:r>
              <a:rPr lang="de-DE" b="0" u="sng" dirty="0"/>
              <a:t>Die Teilnehmenden-Struktur</a:t>
            </a:r>
            <a:r>
              <a:rPr lang="de-DE" b="0" u="sng" dirty="0" smtClean="0"/>
              <a:t>: </a:t>
            </a:r>
            <a:endParaRPr lang="de-DE" b="0" u="sng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26%</a:t>
            </a:r>
            <a:r>
              <a:rPr lang="de-DE" b="0" dirty="0"/>
              <a:t> der jungen Menschen waren </a:t>
            </a:r>
            <a:r>
              <a:rPr lang="de-DE" dirty="0"/>
              <a:t>weiblich</a:t>
            </a:r>
            <a:r>
              <a:rPr lang="de-DE" b="0" dirty="0"/>
              <a:t>,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b="0" dirty="0"/>
              <a:t>der </a:t>
            </a:r>
            <a:r>
              <a:rPr lang="de-DE" dirty="0"/>
              <a:t>Altersschwerpunkt</a:t>
            </a:r>
            <a:r>
              <a:rPr lang="de-DE" b="0" dirty="0"/>
              <a:t> lag bei den </a:t>
            </a:r>
            <a:r>
              <a:rPr lang="de-DE" dirty="0"/>
              <a:t>20-Jährigen</a:t>
            </a:r>
            <a:r>
              <a:rPr lang="de-DE" b="0" dirty="0"/>
              <a:t>,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b="0" dirty="0"/>
              <a:t>knapp die </a:t>
            </a:r>
            <a:r>
              <a:rPr lang="de-DE" dirty="0"/>
              <a:t>Hälfte der Teilnehmenden </a:t>
            </a:r>
            <a:r>
              <a:rPr lang="de-DE" b="0" dirty="0"/>
              <a:t>hatten einen </a:t>
            </a:r>
            <a:r>
              <a:rPr lang="de-DE" dirty="0" smtClean="0"/>
              <a:t>Migrationshintergrund</a:t>
            </a:r>
            <a:r>
              <a:rPr lang="de-DE" b="0" dirty="0" smtClean="0"/>
              <a:t>,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b="0" dirty="0" smtClean="0"/>
              <a:t>die </a:t>
            </a:r>
            <a:r>
              <a:rPr lang="de-DE" b="0" dirty="0"/>
              <a:t>überwiegende Zahl aller jungen Menschen startete </a:t>
            </a:r>
            <a:r>
              <a:rPr lang="de-DE" dirty="0"/>
              <a:t>ohne</a:t>
            </a:r>
            <a:r>
              <a:rPr lang="de-DE" b="0" dirty="0"/>
              <a:t> einen </a:t>
            </a:r>
            <a:r>
              <a:rPr lang="de-DE" dirty="0"/>
              <a:t>Schulabschluss</a:t>
            </a:r>
            <a:r>
              <a:rPr lang="de-DE" b="0" dirty="0"/>
              <a:t> oder mit einem </a:t>
            </a:r>
            <a:r>
              <a:rPr lang="de-DE" dirty="0"/>
              <a:t>Hauptschulabschluss</a:t>
            </a:r>
            <a:r>
              <a:rPr lang="de-DE" b="0" dirty="0"/>
              <a:t> in die Maßnahme</a:t>
            </a:r>
            <a:r>
              <a:rPr lang="de-DE" dirty="0"/>
              <a:t>.</a:t>
            </a:r>
          </a:p>
          <a:p>
            <a:pPr lvl="2" indent="0">
              <a:buNone/>
            </a:pPr>
            <a:endParaRPr lang="de-DE" sz="1600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Projekterfolge – Projekt „Wohnen und  Arbeiten (</a:t>
            </a:r>
            <a:r>
              <a:rPr lang="de-DE" dirty="0" err="1" smtClean="0"/>
              <a:t>WundA</a:t>
            </a:r>
            <a:r>
              <a:rPr lang="de-DE" dirty="0" smtClean="0"/>
              <a:t>)“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74653" y="6377048"/>
            <a:ext cx="2130425" cy="332509"/>
          </a:xfrm>
        </p:spPr>
        <p:txBody>
          <a:bodyPr/>
          <a:lstStyle/>
          <a:p>
            <a:pPr>
              <a:defRPr/>
            </a:pPr>
            <a:r>
              <a:rPr lang="de-DE" b="1" dirty="0" smtClean="0">
                <a:solidFill>
                  <a:prstClr val="black"/>
                </a:solidFill>
              </a:rPr>
              <a:t>DEZ II und DEZ IV</a:t>
            </a:r>
          </a:p>
          <a:p>
            <a:pPr>
              <a:defRPr/>
            </a:pPr>
            <a:r>
              <a:rPr lang="de-DE" dirty="0" smtClean="0">
                <a:solidFill>
                  <a:prstClr val="black"/>
                </a:solidFill>
              </a:rPr>
              <a:t>Folie 7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497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65018" y="1448790"/>
            <a:ext cx="7975169" cy="4928258"/>
          </a:xfrm>
        </p:spPr>
        <p:txBody>
          <a:bodyPr/>
          <a:lstStyle/>
          <a:p>
            <a:pPr lvl="2" indent="0">
              <a:buNone/>
            </a:pPr>
            <a:endParaRPr lang="de-DE" sz="1600" dirty="0"/>
          </a:p>
          <a:p>
            <a:pPr marL="0" lvl="2" indent="0">
              <a:lnSpc>
                <a:spcPts val="1701"/>
              </a:lnSpc>
              <a:spcAft>
                <a:spcPts val="850"/>
              </a:spcAft>
              <a:buSzTx/>
              <a:buNone/>
            </a:pPr>
            <a:r>
              <a:rPr lang="de-DE" sz="1600" b="1" dirty="0" smtClean="0"/>
              <a:t>Projekt Teilzeitausbildung „</a:t>
            </a:r>
            <a:r>
              <a:rPr lang="de-DE" sz="1600" b="1" dirty="0" err="1" smtClean="0"/>
              <a:t>SpATz</a:t>
            </a:r>
            <a:r>
              <a:rPr lang="de-DE" sz="1600" b="1" dirty="0" smtClean="0"/>
              <a:t>“, jährlicher Ausbildungslehrgang</a:t>
            </a:r>
          </a:p>
          <a:p>
            <a:pPr marL="0" lvl="2" indent="0">
              <a:lnSpc>
                <a:spcPts val="1701"/>
              </a:lnSpc>
              <a:spcAft>
                <a:spcPts val="850"/>
              </a:spcAft>
              <a:buSzTx/>
              <a:buNone/>
            </a:pPr>
            <a:endParaRPr lang="de-DE" sz="1600" b="1" dirty="0"/>
          </a:p>
          <a:p>
            <a:pPr lvl="2">
              <a:lnSpc>
                <a:spcPts val="1701"/>
              </a:lnSpc>
              <a:spcAft>
                <a:spcPts val="85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</a:pPr>
            <a:r>
              <a:rPr lang="de-DE" sz="1600" dirty="0" smtClean="0"/>
              <a:t>Projektförderung seit 2013,Trägerin: Diakonisches Werk Hannover gGmbH, Abteilung SINA (Soziale Integration Neue Arbeit) </a:t>
            </a:r>
          </a:p>
          <a:p>
            <a:pPr marL="0" lvl="2" indent="0">
              <a:lnSpc>
                <a:spcPts val="1701"/>
              </a:lnSpc>
              <a:spcAft>
                <a:spcPts val="850"/>
              </a:spcAft>
              <a:buClr>
                <a:schemeClr val="accent1"/>
              </a:buClr>
              <a:buSzTx/>
              <a:buNone/>
            </a:pPr>
            <a:endParaRPr lang="de-DE" sz="1600" dirty="0" smtClean="0"/>
          </a:p>
          <a:p>
            <a:pPr marL="0" lvl="2" indent="0">
              <a:lnSpc>
                <a:spcPts val="1701"/>
              </a:lnSpc>
              <a:spcAft>
                <a:spcPts val="850"/>
              </a:spcAft>
              <a:buClr>
                <a:schemeClr val="accent1"/>
              </a:buClr>
              <a:buSzTx/>
              <a:buNone/>
            </a:pPr>
            <a:r>
              <a:rPr lang="de-DE" sz="1600" b="1" u="sng" dirty="0" smtClean="0"/>
              <a:t>Erfolge: </a:t>
            </a:r>
          </a:p>
          <a:p>
            <a:pPr lvl="2">
              <a:lnSpc>
                <a:spcPts val="1701"/>
              </a:lnSpc>
              <a:spcAft>
                <a:spcPts val="85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</a:pPr>
            <a:r>
              <a:rPr lang="de-DE" sz="1600" dirty="0" smtClean="0"/>
              <a:t>langjährig erprobtes und bewährtes Konzept bei hoher</a:t>
            </a:r>
            <a:r>
              <a:rPr lang="de-DE" sz="1600" b="1" dirty="0" smtClean="0"/>
              <a:t> Expertise</a:t>
            </a:r>
            <a:r>
              <a:rPr lang="de-DE" sz="1600" dirty="0" smtClean="0"/>
              <a:t> und </a:t>
            </a:r>
            <a:r>
              <a:rPr lang="de-DE" sz="1600" b="1" dirty="0" smtClean="0"/>
              <a:t>Qualität</a:t>
            </a:r>
          </a:p>
          <a:p>
            <a:pPr lvl="2">
              <a:lnSpc>
                <a:spcPts val="1701"/>
              </a:lnSpc>
              <a:spcAft>
                <a:spcPts val="85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</a:pPr>
            <a:r>
              <a:rPr lang="de-DE" sz="1600" b="1" dirty="0" smtClean="0"/>
              <a:t>herausragendes Netzwerk </a:t>
            </a:r>
            <a:endParaRPr lang="de-DE" sz="1600" dirty="0" smtClean="0"/>
          </a:p>
          <a:p>
            <a:pPr lvl="2">
              <a:lnSpc>
                <a:spcPts val="1701"/>
              </a:lnSpc>
              <a:spcAft>
                <a:spcPts val="85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</a:pPr>
            <a:r>
              <a:rPr lang="de-DE" sz="1600" dirty="0" smtClean="0"/>
              <a:t>im Zeitraum  </a:t>
            </a:r>
            <a:r>
              <a:rPr lang="de-DE" sz="1600" b="1" dirty="0" smtClean="0"/>
              <a:t>2013 – 2018 starteten 147 Teilnehmerinnen</a:t>
            </a:r>
            <a:r>
              <a:rPr lang="de-DE" sz="1600" dirty="0" smtClean="0"/>
              <a:t> mit der Vorbereitung auf die Teilzeitausbildung</a:t>
            </a:r>
          </a:p>
          <a:p>
            <a:pPr lvl="2">
              <a:lnSpc>
                <a:spcPts val="1701"/>
              </a:lnSpc>
              <a:spcAft>
                <a:spcPts val="85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</a:pPr>
            <a:r>
              <a:rPr lang="de-DE" sz="1600" b="1" dirty="0" smtClean="0"/>
              <a:t>87 (60%) Teilnehmerinnen </a:t>
            </a:r>
            <a:r>
              <a:rPr lang="de-DE" sz="1600" dirty="0" smtClean="0"/>
              <a:t>sind in eine Teilzeitausbildung </a:t>
            </a:r>
            <a:r>
              <a:rPr lang="de-DE" sz="1600" b="1" dirty="0" smtClean="0"/>
              <a:t>eingemündet</a:t>
            </a:r>
          </a:p>
          <a:p>
            <a:pPr lvl="2">
              <a:lnSpc>
                <a:spcPts val="1701"/>
              </a:lnSpc>
              <a:spcAft>
                <a:spcPts val="85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</a:pPr>
            <a:endParaRPr lang="de-DE" sz="1600" b="1" dirty="0"/>
          </a:p>
          <a:p>
            <a:pPr lvl="3" algn="ctr">
              <a:lnSpc>
                <a:spcPts val="1701"/>
              </a:lnSpc>
              <a:spcAft>
                <a:spcPts val="85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Ø"/>
            </a:pPr>
            <a:r>
              <a:rPr lang="de-DE" sz="1600" dirty="0" smtClean="0"/>
              <a:t>Die Zielgruppe der Alleinerziehenden muss auch wegen der häufig besonderen Bedarfslagen, insbesondere der U25-jährigen, weiterhin im Fokus arbeitsmarktpolitischer Bemühungen stehen! </a:t>
            </a:r>
          </a:p>
          <a:p>
            <a:pPr lvl="2">
              <a:lnSpc>
                <a:spcPts val="1701"/>
              </a:lnSpc>
              <a:spcAft>
                <a:spcPts val="85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</a:pPr>
            <a:endParaRPr lang="de-DE" dirty="0"/>
          </a:p>
          <a:p>
            <a:pPr marL="0" lvl="2" indent="0">
              <a:lnSpc>
                <a:spcPts val="1701"/>
              </a:lnSpc>
              <a:spcAft>
                <a:spcPts val="850"/>
              </a:spcAft>
              <a:buClr>
                <a:schemeClr val="accent1"/>
              </a:buClr>
              <a:buSzTx/>
              <a:buNone/>
            </a:pPr>
            <a:r>
              <a:rPr lang="de-DE" dirty="0"/>
              <a:t> </a:t>
            </a:r>
            <a:endParaRPr lang="de-DE" dirty="0" smtClean="0"/>
          </a:p>
          <a:p>
            <a:pPr marL="0" lvl="2" indent="0">
              <a:lnSpc>
                <a:spcPts val="1701"/>
              </a:lnSpc>
              <a:spcAft>
                <a:spcPts val="850"/>
              </a:spcAft>
              <a:buClr>
                <a:schemeClr val="accent1"/>
              </a:buClr>
              <a:buSzTx/>
              <a:buNone/>
            </a:pPr>
            <a:endParaRPr lang="de-DE" dirty="0"/>
          </a:p>
          <a:p>
            <a:pPr marL="0" lvl="2" indent="0">
              <a:lnSpc>
                <a:spcPts val="1701"/>
              </a:lnSpc>
              <a:spcAft>
                <a:spcPts val="850"/>
              </a:spcAft>
              <a:buClr>
                <a:schemeClr val="accent1"/>
              </a:buClr>
              <a:buSzTx/>
              <a:buNone/>
            </a:pP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Projekterfolge – Sprungbrett Ausbildung in Teilzeit für junge Frauen (</a:t>
            </a:r>
            <a:r>
              <a:rPr lang="de-DE" dirty="0" err="1" smtClean="0"/>
              <a:t>SpATz</a:t>
            </a:r>
            <a:r>
              <a:rPr lang="de-DE" dirty="0" smtClean="0"/>
              <a:t>)“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74653" y="6377048"/>
            <a:ext cx="2130425" cy="332509"/>
          </a:xfrm>
        </p:spPr>
        <p:txBody>
          <a:bodyPr/>
          <a:lstStyle/>
          <a:p>
            <a:pPr>
              <a:defRPr/>
            </a:pPr>
            <a:r>
              <a:rPr lang="de-DE" b="1" dirty="0" smtClean="0">
                <a:solidFill>
                  <a:prstClr val="black"/>
                </a:solidFill>
              </a:rPr>
              <a:t>DEZ II und DEZ IV</a:t>
            </a:r>
          </a:p>
          <a:p>
            <a:pPr>
              <a:defRPr/>
            </a:pPr>
            <a:r>
              <a:rPr lang="de-DE" dirty="0" smtClean="0">
                <a:solidFill>
                  <a:prstClr val="black"/>
                </a:solidFill>
              </a:rPr>
              <a:t>Folie 8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8314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Ausbildungslotsen 2021</a:t>
            </a:r>
            <a:r>
              <a:rPr lang="de-DE" dirty="0"/>
              <a:t/>
            </a:r>
            <a:br>
              <a:rPr lang="de-DE" dirty="0"/>
            </a:br>
            <a:r>
              <a:rPr lang="de-DE" b="1" dirty="0" smtClean="0"/>
              <a:t>28 teilnehmende Schulen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4" y="1268874"/>
            <a:ext cx="8289125" cy="561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03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ster">
  <a:themeElements>
    <a:clrScheme name="Master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Master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Präsentationsvorlage</Template>
  <TotalTime>0</TotalTime>
  <Words>848</Words>
  <Application>Microsoft Office PowerPoint</Application>
  <PresentationFormat>Benutzerdefiniert</PresentationFormat>
  <Paragraphs>172</Paragraphs>
  <Slides>13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13</vt:i4>
      </vt:variant>
    </vt:vector>
  </HeadingPairs>
  <TitlesOfParts>
    <vt:vector size="16" baseType="lpstr">
      <vt:lpstr>3_Office-Design</vt:lpstr>
      <vt:lpstr>Master</vt:lpstr>
      <vt:lpstr>Office-Design</vt:lpstr>
      <vt:lpstr>Ausschuss für das Programm gegen Jugendarbeitslosigkeit</vt:lpstr>
      <vt:lpstr>Eckdaten zum Programm gegen Jugendarbeitslosigkeit </vt:lpstr>
      <vt:lpstr>Programm gegen Jugendarbeitslosigkeit -  Finanzen </vt:lpstr>
      <vt:lpstr>Entwicklung der Jugendarbeitslosigkeit</vt:lpstr>
      <vt:lpstr>  Handlungsfelder Programm gegen Jugendarbeitslosigkeit </vt:lpstr>
      <vt:lpstr>Handlungsansätze Programm gegen Jugendarbeitslosigkeit</vt:lpstr>
      <vt:lpstr>Projekterfolge – Projekt „Wohnen und  Arbeiten (WundA)“</vt:lpstr>
      <vt:lpstr>Projekterfolge – Sprungbrett Ausbildung in Teilzeit für junge Frauen (SpATz)“</vt:lpstr>
      <vt:lpstr>Ausbildungslotsen 2021 28 teilnehmende Schulen</vt:lpstr>
      <vt:lpstr>Ergebnisse des Programms gegen Jugendarbeitslosigkeit</vt:lpstr>
      <vt:lpstr>Ausschuss Programm Jugendarbeitslosigkeit 01.11.2018</vt:lpstr>
      <vt:lpstr>Backup: Programm gegen Jugendarbeitslosigkeit  Finanzsituation 2019-2021 </vt:lpstr>
      <vt:lpstr>Backup: Ausblick- was ist zu tun? </vt:lpstr>
    </vt:vector>
  </TitlesOfParts>
  <Company>HannIT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Lennart Heise</dc:creator>
  <cp:lastModifiedBy>Frerk, Oliver -IV-</cp:lastModifiedBy>
  <cp:revision>412</cp:revision>
  <cp:lastPrinted>2018-10-30T07:15:45Z</cp:lastPrinted>
  <dcterms:created xsi:type="dcterms:W3CDTF">2014-04-24T07:01:53Z</dcterms:created>
  <dcterms:modified xsi:type="dcterms:W3CDTF">2018-10-30T10:16:40Z</dcterms:modified>
</cp:coreProperties>
</file>