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21" r:id="rId2"/>
  </p:sldIdLst>
  <p:sldSz cx="9144000" cy="6858000" type="screen4x3"/>
  <p:notesSz cx="6797675" cy="9928225"/>
  <p:defaultTextStyle>
    <a:defPPr>
      <a:defRPr lang="de-DE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00"/>
    <a:srgbClr val="FFCE00"/>
    <a:srgbClr val="FFCD00"/>
    <a:srgbClr val="008080"/>
    <a:srgbClr val="009999"/>
    <a:srgbClr val="00CCFF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7558" autoAdjust="0"/>
  </p:normalViewPr>
  <p:slideViewPr>
    <p:cSldViewPr>
      <p:cViewPr varScale="1">
        <p:scale>
          <a:sx n="114" d="100"/>
          <a:sy n="114" d="100"/>
        </p:scale>
        <p:origin x="-1650" y="-102"/>
      </p:cViewPr>
      <p:guideLst>
        <p:guide orient="horz" pos="768"/>
        <p:guide orient="horz" pos="2160"/>
        <p:guide orient="horz" pos="4080"/>
        <p:guide orient="horz" pos="1296"/>
        <p:guide orient="horz" pos="1392"/>
        <p:guide orient="horz" pos="432"/>
        <p:guide pos="4800"/>
        <p:guide pos="44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040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6" tIns="46342" rIns="92686" bIns="46342" numCol="1" anchor="t" anchorCtr="0" compatLnSpc="1">
            <a:prstTxWarp prst="textNoShape">
              <a:avLst/>
            </a:prstTxWarp>
          </a:bodyPr>
          <a:lstStyle>
            <a:lvl1pPr algn="l" defTabSz="92672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1"/>
            <a:ext cx="2945862" cy="49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6" tIns="46342" rIns="92686" bIns="46342" numCol="1" anchor="t" anchorCtr="0" compatLnSpc="1">
            <a:prstTxWarp prst="textNoShape">
              <a:avLst/>
            </a:prstTxWarp>
          </a:bodyPr>
          <a:lstStyle>
            <a:lvl1pPr defTabSz="92672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353"/>
            <a:ext cx="2945862" cy="49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6" tIns="46342" rIns="92686" bIns="46342" numCol="1" anchor="b" anchorCtr="0" compatLnSpc="1">
            <a:prstTxWarp prst="textNoShape">
              <a:avLst/>
            </a:prstTxWarp>
          </a:bodyPr>
          <a:lstStyle>
            <a:lvl1pPr algn="l" defTabSz="926727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32353"/>
            <a:ext cx="2945862" cy="49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6" tIns="46342" rIns="92686" bIns="46342" numCol="1" anchor="b" anchorCtr="0" compatLnSpc="1">
            <a:prstTxWarp prst="textNoShape">
              <a:avLst/>
            </a:prstTxWarp>
          </a:bodyPr>
          <a:lstStyle>
            <a:lvl1pPr defTabSz="926727">
              <a:defRPr sz="1200"/>
            </a:lvl1pPr>
          </a:lstStyle>
          <a:p>
            <a:pPr>
              <a:defRPr/>
            </a:pPr>
            <a:fld id="{998F4350-2CA0-482B-A711-30BB02A40B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796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6" tIns="46342" rIns="92686" bIns="46342" numCol="1" anchor="t" anchorCtr="0" compatLnSpc="1">
            <a:prstTxWarp prst="textNoShape">
              <a:avLst/>
            </a:prstTxWarp>
          </a:bodyPr>
          <a:lstStyle>
            <a:lvl1pPr algn="l" defTabSz="92672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1"/>
            <a:ext cx="2945862" cy="49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6" tIns="46342" rIns="92686" bIns="46342" numCol="1" anchor="t" anchorCtr="0" compatLnSpc="1">
            <a:prstTxWarp prst="textNoShape">
              <a:avLst/>
            </a:prstTxWarp>
          </a:bodyPr>
          <a:lstStyle>
            <a:lvl1pPr defTabSz="92672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3959" y="4715407"/>
            <a:ext cx="4529757" cy="4469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6" tIns="46342" rIns="92686" bIns="463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>
                <a:sym typeface="Symbol" pitchFamily="18" charset="2"/>
              </a:rPr>
              <a:t> Mastertextformat bearbeiten</a:t>
            </a:r>
          </a:p>
          <a:p>
            <a:pPr lvl="1"/>
            <a:r>
              <a:rPr lang="de-DE" noProof="0" smtClean="0">
                <a:sym typeface="Symbol" pitchFamily="18" charset="2"/>
              </a:rPr>
              <a:t> Zweite Ebene</a:t>
            </a:r>
          </a:p>
          <a:p>
            <a:pPr lvl="2"/>
            <a:r>
              <a:rPr lang="de-DE" noProof="0" smtClean="0">
                <a:sym typeface="Symbol" pitchFamily="18" charset="2"/>
              </a:rPr>
              <a:t> Dritte Ebene</a:t>
            </a:r>
          </a:p>
          <a:p>
            <a:pPr lvl="3"/>
            <a:r>
              <a:rPr lang="de-DE" noProof="0" smtClean="0">
                <a:sym typeface="Symbol" pitchFamily="18" charset="2"/>
              </a:rPr>
              <a:t> Vierte Ebene</a:t>
            </a:r>
          </a:p>
          <a:p>
            <a:pPr lvl="4"/>
            <a:r>
              <a:rPr lang="de-DE" noProof="0" smtClean="0">
                <a:sym typeface="Symbol" pitchFamily="18" charset="2"/>
              </a:rPr>
              <a:t> 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353"/>
            <a:ext cx="2945862" cy="49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6" tIns="46342" rIns="92686" bIns="46342" numCol="1" anchor="b" anchorCtr="0" compatLnSpc="1">
            <a:prstTxWarp prst="textNoShape">
              <a:avLst/>
            </a:prstTxWarp>
          </a:bodyPr>
          <a:lstStyle>
            <a:lvl1pPr algn="l" defTabSz="92672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32353"/>
            <a:ext cx="2945862" cy="49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6" tIns="46342" rIns="92686" bIns="46342" numCol="1" anchor="b" anchorCtr="0" compatLnSpc="1">
            <a:prstTxWarp prst="textNoShape">
              <a:avLst/>
            </a:prstTxWarp>
          </a:bodyPr>
          <a:lstStyle>
            <a:lvl1pPr defTabSz="926727">
              <a:defRPr sz="1200"/>
            </a:lvl1pPr>
          </a:lstStyle>
          <a:p>
            <a:pPr>
              <a:defRPr/>
            </a:pPr>
            <a:fld id="{0BADD46C-3C4B-43B7-B1A5-A753DA7D243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965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  <a:sym typeface="Symbol" pitchFamily="18" charset="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bg2"/>
        </a:solidFill>
        <a:latin typeface="Arial" pitchFamily="34" charset="0"/>
        <a:ea typeface="+mn-ea"/>
        <a:cs typeface="+mn-cs"/>
        <a:sym typeface="Symbol" pitchFamily="18" charset="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bg2"/>
        </a:solidFill>
        <a:latin typeface="Arial" pitchFamily="34" charset="0"/>
        <a:ea typeface="+mn-ea"/>
        <a:cs typeface="+mn-cs"/>
        <a:sym typeface="Symbol" pitchFamily="18" charset="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bg2"/>
        </a:solidFill>
        <a:latin typeface="Arial" pitchFamily="34" charset="0"/>
        <a:ea typeface="+mn-ea"/>
        <a:cs typeface="+mn-cs"/>
        <a:sym typeface="Symbol" pitchFamily="18" charset="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bg2"/>
        </a:solidFill>
        <a:latin typeface="Arial" pitchFamily="34" charset="0"/>
        <a:ea typeface="+mn-ea"/>
        <a:cs typeface="+mn-cs"/>
        <a:sym typeface="Symbol" pitchFamily="18" charset="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61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80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46113"/>
            <a:ext cx="1943100" cy="58308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46113"/>
            <a:ext cx="5676900" cy="583088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0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9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0732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20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12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94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688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876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Symbol" pitchFamily="18" charset="2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3352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7"/>
          <p:cNvSpPr>
            <a:spLocks noChangeArrowheads="1"/>
          </p:cNvSpPr>
          <p:nvPr userDrawn="1"/>
        </p:nvSpPr>
        <p:spPr bwMode="auto">
          <a:xfrm>
            <a:off x="3175" y="6530975"/>
            <a:ext cx="6765925" cy="179388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>
                <a:sym typeface="Symbol" pitchFamily="18" charset="2"/>
              </a:rPr>
              <a:t>Mastertextformat bearbeiten</a:t>
            </a:r>
          </a:p>
          <a:p>
            <a:pPr lvl="1"/>
            <a:r>
              <a:rPr lang="de-DE" smtClean="0">
                <a:sym typeface="Symbol" pitchFamily="18" charset="2"/>
              </a:rPr>
              <a:t>Zweite Ebene</a:t>
            </a:r>
          </a:p>
          <a:p>
            <a:pPr lvl="2"/>
            <a:r>
              <a:rPr lang="de-DE" smtClean="0">
                <a:sym typeface="Symbol" pitchFamily="18" charset="2"/>
              </a:rPr>
              <a:t>Dritte Ebene</a:t>
            </a:r>
          </a:p>
          <a:p>
            <a:pPr lvl="3"/>
            <a:r>
              <a:rPr lang="de-DE" smtClean="0">
                <a:sym typeface="Symbol" pitchFamily="18" charset="2"/>
              </a:rPr>
              <a:t>Vierte Ebene</a:t>
            </a:r>
          </a:p>
          <a:p>
            <a:pPr lvl="4"/>
            <a:r>
              <a:rPr lang="de-DE" smtClean="0">
                <a:sym typeface="Symbol" pitchFamily="18" charset="2"/>
              </a:rPr>
              <a:t>Fünfte Ebene</a:t>
            </a:r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46113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9" name="Text Box 82"/>
          <p:cNvSpPr txBox="1">
            <a:spLocks noChangeArrowheads="1"/>
          </p:cNvSpPr>
          <p:nvPr userDrawn="1"/>
        </p:nvSpPr>
        <p:spPr bwMode="auto">
          <a:xfrm>
            <a:off x="6880225" y="6513513"/>
            <a:ext cx="571500" cy="214312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DE" sz="800" b="1" smtClean="0">
                <a:latin typeface="Arial" pitchFamily="34" charset="0"/>
              </a:rPr>
              <a:t>- </a:t>
            </a:r>
            <a:fld id="{A9D6E504-B694-4954-A5F1-04CCEDFF463C}" type="slidenum">
              <a:rPr lang="de-DE" sz="800" b="1" smtClean="0">
                <a:latin typeface="Arial" pitchFamily="34" charset="0"/>
              </a:rPr>
              <a:pPr algn="ctr" eaLnBrk="1" hangingPunct="1">
                <a:spcBef>
                  <a:spcPct val="50000"/>
                </a:spcBef>
                <a:defRPr/>
              </a:pPr>
              <a:t>‹Nr.›</a:t>
            </a:fld>
            <a:r>
              <a:rPr lang="de-DE" sz="800" b="1" smtClean="0">
                <a:latin typeface="Arial" pitchFamily="34" charset="0"/>
              </a:rPr>
              <a:t> -</a:t>
            </a:r>
          </a:p>
        </p:txBody>
      </p:sp>
      <p:sp>
        <p:nvSpPr>
          <p:cNvPr id="1030" name="Rectangle 80"/>
          <p:cNvSpPr>
            <a:spLocks noChangeArrowheads="1"/>
          </p:cNvSpPr>
          <p:nvPr userDrawn="1"/>
        </p:nvSpPr>
        <p:spPr bwMode="auto">
          <a:xfrm>
            <a:off x="0" y="179388"/>
            <a:ext cx="6765925" cy="430212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09" name="Text Box 85"/>
          <p:cNvSpPr txBox="1">
            <a:spLocks noChangeArrowheads="1"/>
          </p:cNvSpPr>
          <p:nvPr userDrawn="1"/>
        </p:nvSpPr>
        <p:spPr bwMode="auto">
          <a:xfrm>
            <a:off x="676275" y="279400"/>
            <a:ext cx="3895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373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563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754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944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4021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859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316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7737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1000" b="0" dirty="0" smtClean="0">
                <a:latin typeface="Arial" pitchFamily="34" charset="0"/>
              </a:rPr>
              <a:t> </a:t>
            </a:r>
            <a:r>
              <a:rPr lang="de-DE" sz="1000" b="0" dirty="0" err="1" smtClean="0">
                <a:latin typeface="Arial" pitchFamily="34" charset="0"/>
              </a:rPr>
              <a:t>ArGeZ</a:t>
            </a:r>
            <a:r>
              <a:rPr lang="de-DE" sz="1000" b="0" dirty="0" smtClean="0">
                <a:latin typeface="Arial" pitchFamily="34" charset="0"/>
              </a:rPr>
              <a:t> Arbeitsgemeinschaft Zulieferindustrie</a:t>
            </a:r>
          </a:p>
        </p:txBody>
      </p:sp>
      <p:sp>
        <p:nvSpPr>
          <p:cNvPr id="1032" name="Rectangle 94"/>
          <p:cNvSpPr>
            <a:spLocks noChangeArrowheads="1"/>
          </p:cNvSpPr>
          <p:nvPr userDrawn="1"/>
        </p:nvSpPr>
        <p:spPr bwMode="auto">
          <a:xfrm>
            <a:off x="8534400" y="184150"/>
            <a:ext cx="609600" cy="431800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1033" name="Rectangle 96"/>
          <p:cNvSpPr>
            <a:spLocks noChangeArrowheads="1"/>
          </p:cNvSpPr>
          <p:nvPr userDrawn="1"/>
        </p:nvSpPr>
        <p:spPr bwMode="auto">
          <a:xfrm>
            <a:off x="7564438" y="6530975"/>
            <a:ext cx="1579562" cy="179388"/>
          </a:xfrm>
          <a:prstGeom prst="rect">
            <a:avLst/>
          </a:prstGeom>
          <a:solidFill>
            <a:srgbClr val="D0D0D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CB0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34" name="Text Box 110"/>
          <p:cNvSpPr txBox="1">
            <a:spLocks noChangeArrowheads="1"/>
          </p:cNvSpPr>
          <p:nvPr userDrawn="1"/>
        </p:nvSpPr>
        <p:spPr bwMode="auto">
          <a:xfrm>
            <a:off x="596900" y="6497638"/>
            <a:ext cx="33988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373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563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754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944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4021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859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316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7737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1000" smtClean="0">
                <a:latin typeface="Arial" pitchFamily="34" charset="0"/>
              </a:rPr>
              <a:t>…</a:t>
            </a:r>
          </a:p>
        </p:txBody>
      </p:sp>
      <p:sp>
        <p:nvSpPr>
          <p:cNvPr id="1136" name="Text Box 112"/>
          <p:cNvSpPr txBox="1">
            <a:spLocks noChangeArrowheads="1"/>
          </p:cNvSpPr>
          <p:nvPr userDrawn="1"/>
        </p:nvSpPr>
        <p:spPr bwMode="auto">
          <a:xfrm>
            <a:off x="7581900" y="6497638"/>
            <a:ext cx="12382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373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3563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7544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3944938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4021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48593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5316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57737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1000" b="1" smtClean="0">
                <a:latin typeface="Arial" pitchFamily="34" charset="0"/>
              </a:rPr>
              <a:t>www.argez.de</a:t>
            </a:r>
          </a:p>
        </p:txBody>
      </p:sp>
      <p:sp>
        <p:nvSpPr>
          <p:cNvPr id="1036" name="Text Box 113"/>
          <p:cNvSpPr txBox="1">
            <a:spLocks noChangeArrowheads="1"/>
          </p:cNvSpPr>
          <p:nvPr userDrawn="1"/>
        </p:nvSpPr>
        <p:spPr bwMode="auto">
          <a:xfrm>
            <a:off x="592138" y="63293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de-DE" smtClean="0"/>
          </a:p>
        </p:txBody>
      </p:sp>
      <p:pic>
        <p:nvPicPr>
          <p:cNvPr id="1037" name="Picture 118" descr="logo_argez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463" y="115888"/>
            <a:ext cx="771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  <a:sym typeface="Symbol" pitchFamily="18" charset="2"/>
        </a:defRPr>
      </a:lvl1pPr>
      <a:lvl2pPr marL="742950" indent="-28575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3pPr>
      <a:lvl4pPr marL="1600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sym typeface="Symbol" pitchFamily="18" charset="2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997190"/>
              </p:ext>
            </p:extLst>
          </p:nvPr>
        </p:nvGraphicFramePr>
        <p:xfrm>
          <a:off x="320675" y="1354138"/>
          <a:ext cx="8621713" cy="485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Diagramm" r:id="rId3" imgW="8639067" imgH="4905517" progId="MSGraph.Chart.8">
                  <p:embed followColorScheme="full"/>
                </p:oleObj>
              </mc:Choice>
              <mc:Fallback>
                <p:oleObj name="Diagramm" r:id="rId3" imgW="8639067" imgH="490551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1354138"/>
                        <a:ext cx="8621713" cy="4856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8382000" cy="1143000"/>
          </a:xfrm>
        </p:spPr>
        <p:txBody>
          <a:bodyPr/>
          <a:lstStyle/>
          <a:p>
            <a:pPr eaLnBrk="1" hangingPunct="1"/>
            <a:r>
              <a:rPr lang="de-DE" sz="900" i="1" dirty="0" smtClean="0"/>
              <a:t/>
            </a:r>
            <a:br>
              <a:rPr lang="de-DE" sz="900" i="1" dirty="0" smtClean="0"/>
            </a:br>
            <a:endParaRPr lang="de-DE" dirty="0" smtClean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685800" y="646113"/>
            <a:ext cx="8458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de-DE" sz="2000" b="1" dirty="0">
                <a:solidFill>
                  <a:srgbClr val="475D6F"/>
                </a:solidFill>
                <a:latin typeface="+mj-lt"/>
                <a:ea typeface="+mj-ea"/>
                <a:cs typeface="+mj-cs"/>
              </a:rPr>
              <a:t>Geschäftsklima Zulieferindustrie Deutschland </a:t>
            </a:r>
            <a:r>
              <a:rPr lang="de-DE" sz="2000" b="1" dirty="0" smtClean="0">
                <a:solidFill>
                  <a:srgbClr val="475D6F"/>
                </a:solidFill>
                <a:latin typeface="+mj-lt"/>
                <a:ea typeface="+mj-ea"/>
                <a:cs typeface="+mj-cs"/>
              </a:rPr>
              <a:t>Januar</a:t>
            </a:r>
            <a:r>
              <a:rPr lang="de-DE" sz="2000" b="1" dirty="0" smtClean="0">
                <a:solidFill>
                  <a:srgbClr val="475D6F"/>
                </a:solidFill>
                <a:latin typeface="+mj-lt"/>
                <a:ea typeface="+mj-ea"/>
                <a:cs typeface="+mj-cs"/>
              </a:rPr>
              <a:t> 2019</a:t>
            </a:r>
            <a:endParaRPr lang="de-DE" sz="2000" b="1" dirty="0" smtClean="0">
              <a:solidFill>
                <a:srgbClr val="475D6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3" name="Text Box 117"/>
          <p:cNvSpPr txBox="1">
            <a:spLocks noChangeArrowheads="1"/>
          </p:cNvSpPr>
          <p:nvPr/>
        </p:nvSpPr>
        <p:spPr bwMode="auto">
          <a:xfrm>
            <a:off x="611188" y="6093296"/>
            <a:ext cx="51908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de-DE" sz="1000" dirty="0">
                <a:latin typeface="Arial" charset="0"/>
                <a:cs typeface="Arial" charset="0"/>
              </a:rPr>
              <a:t>Quelle: Ifo München, ArGeZ Arbeitsgemeinschaft </a:t>
            </a:r>
            <a:r>
              <a:rPr lang="de-DE" sz="1000" dirty="0" smtClean="0">
                <a:latin typeface="Arial" charset="0"/>
                <a:cs typeface="Arial" charset="0"/>
              </a:rPr>
              <a:t>Zulieferindustrie, </a:t>
            </a:r>
            <a:r>
              <a:rPr lang="de-DE" sz="1000" dirty="0" smtClean="0">
                <a:latin typeface="Arial" charset="0"/>
                <a:cs typeface="Arial" charset="0"/>
              </a:rPr>
              <a:t>Indexbasis </a:t>
            </a:r>
            <a:r>
              <a:rPr lang="de-DE" sz="1000" dirty="0" smtClean="0">
                <a:latin typeface="Arial" charset="0"/>
                <a:cs typeface="Arial" charset="0"/>
              </a:rPr>
              <a:t>2015=100</a:t>
            </a:r>
            <a:endParaRPr lang="de-DE" sz="1000" dirty="0">
              <a:latin typeface="Arial" charset="0"/>
              <a:cs typeface="Arial" charset="0"/>
            </a:endParaRPr>
          </a:p>
          <a:p>
            <a:pPr algn="l"/>
            <a:r>
              <a:rPr lang="de-DE" sz="1000" dirty="0" smtClean="0">
                <a:latin typeface="Arial" charset="0"/>
                <a:cs typeface="Arial" charset="0"/>
              </a:rPr>
              <a:t>Saisonbereinigt, Saldo </a:t>
            </a:r>
            <a:r>
              <a:rPr lang="de-DE" sz="1000" dirty="0">
                <a:latin typeface="Arial" charset="0"/>
                <a:cs typeface="Arial" charset="0"/>
              </a:rPr>
              <a:t>aus positiven und negativen Bewertungen,</a:t>
            </a:r>
          </a:p>
        </p:txBody>
      </p:sp>
      <p:sp>
        <p:nvSpPr>
          <p:cNvPr id="13" name="Pfeil nach rechts 12"/>
          <p:cNvSpPr/>
          <p:nvPr/>
        </p:nvSpPr>
        <p:spPr bwMode="auto">
          <a:xfrm rot="2939453">
            <a:off x="7246502" y="2950980"/>
            <a:ext cx="392427" cy="12902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Pfeil nach rechts 7"/>
          <p:cNvSpPr/>
          <p:nvPr/>
        </p:nvSpPr>
        <p:spPr bwMode="auto">
          <a:xfrm rot="3276611">
            <a:off x="7764467" y="3246101"/>
            <a:ext cx="392427" cy="12902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4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Standarddesign</vt:lpstr>
      <vt:lpstr>Microsoft Graph Chart</vt:lpstr>
      <vt:lpstr> </vt:lpstr>
    </vt:vector>
  </TitlesOfParts>
  <Company>Verein Deutscher Giessereifachleute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Tobias Spenner</dc:creator>
  <cp:lastModifiedBy>Sophie Steffen</cp:lastModifiedBy>
  <cp:revision>1230</cp:revision>
  <cp:lastPrinted>2012-10-25T13:08:29Z</cp:lastPrinted>
  <dcterms:created xsi:type="dcterms:W3CDTF">2000-08-03T09:57:30Z</dcterms:created>
  <dcterms:modified xsi:type="dcterms:W3CDTF">2019-01-28T08:11:38Z</dcterms:modified>
</cp:coreProperties>
</file>