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8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2821846553966188E-2"/>
          <c:y val="6.0085836909871286E-2"/>
          <c:w val="0.91157347204161243"/>
          <c:h val="0.72961373390557971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Mobile Gamblers</c:v>
                </c:pt>
              </c:strCache>
            </c:strRef>
          </c:tx>
          <c:spPr>
            <a:solidFill>
              <a:srgbClr val="000000"/>
            </a:solidFill>
            <a:ln w="10651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246256782669009E-4"/>
                  <c:y val="-8.1212922014885138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XX</a:t>
                    </a:r>
                  </a:p>
                </c:rich>
              </c:tx>
              <c:spPr>
                <a:noFill/>
                <a:ln w="21303">
                  <a:noFill/>
                </a:ln>
              </c:spPr>
              <c:dLblPos val="outEnd"/>
            </c:dLbl>
            <c:dLbl>
              <c:idx val="1"/>
              <c:layout>
                <c:manualLayout>
                  <c:x val="5.5726831386284188E-3"/>
                  <c:y val="0.72746781115879855"/>
                </c:manualLayout>
              </c:layout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XXX</a:t>
                    </a:r>
                  </a:p>
                </c:rich>
              </c:tx>
              <c:spPr>
                <a:noFill/>
                <a:ln w="21303">
                  <a:noFill/>
                </a:ln>
              </c:spPr>
            </c:dLbl>
            <c:dLbl>
              <c:idx val="3"/>
              <c:layout>
                <c:manualLayout>
                  <c:xMode val="edge"/>
                  <c:yMode val="edge"/>
                  <c:x val="0.91287386215864763"/>
                  <c:y val="0.19957081545064378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Mode val="edge"/>
                  <c:yMode val="edge"/>
                  <c:x val="0.67620286085825743"/>
                  <c:y val="0.24248927038626619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63459037711313415"/>
                  <c:y val="0.24463519313304721"/>
                </c:manualLayout>
              </c:layout>
              <c:dLblPos val="outEnd"/>
              <c:showVal val="1"/>
            </c:dLbl>
            <c:numFmt formatCode="0" sourceLinked="0"/>
            <c:spPr>
              <a:noFill/>
              <a:ln w="21303">
                <a:noFill/>
              </a:ln>
            </c:spPr>
            <c:showVal val="1"/>
          </c:dLbls>
          <c:cat>
            <c:strRef>
              <c:f>Sheet1!$B$1:$D$1</c:f>
              <c:strCache>
                <c:ptCount val="3"/>
                <c:pt idx="0">
                  <c:v>2013e</c:v>
                </c:pt>
                <c:pt idx="2">
                  <c:v>2018f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 formatCode="0.0">
                  <c:v>64</c:v>
                </c:pt>
                <c:pt idx="2">
                  <c:v>164</c:v>
                </c:pt>
              </c:numCache>
            </c:numRef>
          </c:val>
        </c:ser>
        <c:gapWidth val="100"/>
        <c:axId val="65017344"/>
        <c:axId val="65018880"/>
      </c:barChart>
      <c:catAx>
        <c:axId val="65017344"/>
        <c:scaling>
          <c:orientation val="minMax"/>
        </c:scaling>
        <c:axPos val="b"/>
        <c:majorGridlines>
          <c:spPr>
            <a:ln w="10651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cross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5018880"/>
        <c:crosses val="autoZero"/>
        <c:lblAlgn val="ctr"/>
        <c:lblOffset val="100"/>
        <c:tickLblSkip val="1"/>
        <c:tickMarkSkip val="1"/>
      </c:catAx>
      <c:valAx>
        <c:axId val="65018880"/>
        <c:scaling>
          <c:orientation val="minMax"/>
          <c:max val="200"/>
          <c:min val="0"/>
        </c:scaling>
        <c:axPos val="l"/>
        <c:majorGridlines>
          <c:spPr>
            <a:ln w="10651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cross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5017344"/>
        <c:crosses val="autoZero"/>
        <c:crossBetween val="between"/>
        <c:majorUnit val="50"/>
        <c:minorUnit val="1"/>
      </c:valAx>
      <c:spPr>
        <a:noFill/>
        <a:ln w="10651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5356B-0C33-48E3-8F31-5AC99C177ECA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87EB-4A27-4A24-9074-144868DA17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16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 txBox="1">
            <a:spLocks noGrp="1" noChangeArrowheads="1"/>
          </p:cNvSpPr>
          <p:nvPr/>
        </p:nvSpPr>
        <p:spPr bwMode="auto">
          <a:xfrm>
            <a:off x="3884235" y="8686577"/>
            <a:ext cx="2972128" cy="4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51" tIns="47124" rIns="94251" bIns="47124" anchor="b"/>
          <a:lstStyle>
            <a:lvl1pPr defTabSz="957263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20F46A4-F0B6-453B-B2CB-3187CEC2DF4F}" type="slidenum">
              <a:rPr lang="de-DE" sz="12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5175" cy="3430587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28" y="4342546"/>
            <a:ext cx="5487382" cy="403215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C5A4EE-8AF1-4173-B916-92DD278477A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60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2AED6A-E02E-465D-8376-9AB0142D7C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32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1638" y="765175"/>
            <a:ext cx="2141537" cy="5616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765175"/>
            <a:ext cx="6275388" cy="5616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91DAEA-F316-4B8D-8585-4D45DACC25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9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3F126E-1F6A-4460-AE96-76E0E4C119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58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43FA00B-1F1E-4C8E-8D7F-093189A550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63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2133600"/>
            <a:ext cx="4208463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2133600"/>
            <a:ext cx="4208462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B852F0-8F19-466E-AF43-491D69BA7E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48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F841FC-4899-4626-98CE-318B553F360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11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9D8EDA-9274-4D4E-B932-63C7DFCBCB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0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662DC47-FD66-43C9-9EFD-4D894CB32B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64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70763F-689D-4DC1-9C50-CEFCB455D44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69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E608A0-64CF-4623-BF6A-178872B3E2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30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3" y="0"/>
            <a:ext cx="28797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Line 6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0" y="714375"/>
            <a:ext cx="91440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714375"/>
            <a:ext cx="163513" cy="5738813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CC66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222" name="Picture 9" descr="022_RC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75" y="168275"/>
            <a:ext cx="13350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728913" y="328613"/>
            <a:ext cx="2752725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smtClean="0">
                <a:solidFill>
                  <a:srgbClr val="990000"/>
                </a:solidFill>
              </a:rPr>
              <a:t>We deliver the facts – you make the decisions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68538" y="144463"/>
            <a:ext cx="3390900" cy="27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990000"/>
                </a:solidFill>
              </a:rPr>
              <a:t>RESEARCH ON INTERNATIONAL MARKETS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765175"/>
            <a:ext cx="85693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Action Title</a:t>
            </a:r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133600"/>
            <a:ext cx="8569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 bwMode="auto">
          <a:xfrm>
            <a:off x="6732588" y="6526213"/>
            <a:ext cx="2133600" cy="268287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9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003F5B-EDE4-4E02-8D46-FDCF26BA0A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87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990000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71463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2pPr>
      <a:lvl3pPr marL="1150938" indent="-339725" algn="l" rtl="0" eaLnBrk="0" fontAlgn="base" hangingPunct="0">
        <a:spcBef>
          <a:spcPct val="20000"/>
        </a:spcBef>
        <a:spcAft>
          <a:spcPct val="0"/>
        </a:spcAft>
        <a:buChar char="•"/>
        <a:defRPr sz="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Foliennummernplatzhalter 3"/>
          <p:cNvSpPr txBox="1">
            <a:spLocks noGrp="1"/>
          </p:cNvSpPr>
          <p:nvPr/>
        </p:nvSpPr>
        <p:spPr bwMode="auto">
          <a:xfrm>
            <a:off x="6732588" y="6526213"/>
            <a:ext cx="21336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586253C-E016-4E66-93C1-3F6BC812F490}" type="slidenum">
              <a:rPr lang="en-US" sz="1000">
                <a:solidFill>
                  <a:srgbClr val="990000"/>
                </a:solidFill>
                <a:ea typeface="Arial Unicode MS" pitchFamily="34" charset="-128"/>
                <a:cs typeface="Arial Unicode MS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00">
              <a:solidFill>
                <a:srgbClr val="99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7811" name="Rectangle 2"/>
          <p:cNvSpPr>
            <a:spLocks noChangeArrowheads="1"/>
          </p:cNvSpPr>
          <p:nvPr/>
        </p:nvSpPr>
        <p:spPr bwMode="auto">
          <a:xfrm>
            <a:off x="282575" y="1027113"/>
            <a:ext cx="8969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990000"/>
                </a:solidFill>
                <a:cs typeface="Arial" charset="0"/>
              </a:rPr>
              <a:t>Between 2013 and 2018, the number of people engaged in mobile gambling is estimated to grow </a:t>
            </a:r>
            <a:r>
              <a:rPr lang="en-US" sz="2000" b="1">
                <a:solidFill>
                  <a:srgbClr val="990000"/>
                </a:solidFill>
                <a:cs typeface="Arial" charset="0"/>
              </a:rPr>
              <a:t>by </a:t>
            </a:r>
            <a:r>
              <a:rPr lang="en-US" sz="2000" b="1" smtClean="0">
                <a:solidFill>
                  <a:srgbClr val="990000"/>
                </a:solidFill>
                <a:cs typeface="Arial" charset="0"/>
              </a:rPr>
              <a:t>100 </a:t>
            </a:r>
            <a:r>
              <a:rPr lang="en-US" sz="2000" b="1" dirty="0" smtClean="0">
                <a:solidFill>
                  <a:srgbClr val="990000"/>
                </a:solidFill>
                <a:cs typeface="Arial" charset="0"/>
              </a:rPr>
              <a:t>mil., and reach XXX </a:t>
            </a:r>
            <a:r>
              <a:rPr lang="en-US" sz="2000" b="1" dirty="0">
                <a:solidFill>
                  <a:srgbClr val="990000"/>
                </a:solidFill>
                <a:cs typeface="Arial" charset="0"/>
              </a:rPr>
              <a:t>mil. in 2018.</a:t>
            </a:r>
          </a:p>
        </p:txBody>
      </p:sp>
      <p:sp>
        <p:nvSpPr>
          <p:cNvPr id="247812" name="Rectangle 10"/>
          <p:cNvSpPr>
            <a:spLocks noChangeArrowheads="1"/>
          </p:cNvSpPr>
          <p:nvPr/>
        </p:nvSpPr>
        <p:spPr bwMode="auto">
          <a:xfrm>
            <a:off x="376238" y="1814513"/>
            <a:ext cx="8318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666666"/>
                </a:solidFill>
                <a:cs typeface="Arial" charset="0"/>
              </a:rPr>
              <a:t>Global</a:t>
            </a:r>
            <a:r>
              <a:rPr lang="en-US" sz="1400" b="1" dirty="0">
                <a:solidFill>
                  <a:srgbClr val="666666"/>
                </a:solidFill>
                <a:cs typeface="Arial" charset="0"/>
              </a:rPr>
              <a:t>: Number of Mobile Gambling Users, in millions, 2013e &amp; 2018f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365250" y="2508250"/>
          <a:ext cx="6127750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7814" name="Text Box 7"/>
          <p:cNvSpPr txBox="1">
            <a:spLocks noChangeArrowheads="1"/>
          </p:cNvSpPr>
          <p:nvPr/>
        </p:nvSpPr>
        <p:spPr bwMode="auto">
          <a:xfrm rot="-5400000">
            <a:off x="-189706" y="3885814"/>
            <a:ext cx="27368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12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millions</a:t>
            </a:r>
            <a:endParaRPr lang="en-US" sz="1200" b="1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7815" name="Oval 10"/>
          <p:cNvSpPr>
            <a:spLocks noChangeArrowheads="1"/>
          </p:cNvSpPr>
          <p:nvPr/>
        </p:nvSpPr>
        <p:spPr bwMode="auto">
          <a:xfrm>
            <a:off x="4067944" y="3753282"/>
            <a:ext cx="1060375" cy="57675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0000"/>
                </a:solidFill>
                <a:cs typeface="Arial" charset="0"/>
              </a:rPr>
              <a:t>CAGR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+XX.X%</a:t>
            </a:r>
            <a:endParaRPr lang="de-DE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7817" name="Oval 12"/>
          <p:cNvSpPr>
            <a:spLocks noChangeArrowheads="1"/>
          </p:cNvSpPr>
          <p:nvPr/>
        </p:nvSpPr>
        <p:spPr bwMode="auto">
          <a:xfrm>
            <a:off x="6165352" y="2905894"/>
            <a:ext cx="649288" cy="2889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47818" name="Rectangle 4"/>
          <p:cNvSpPr>
            <a:spLocks noChangeArrowheads="1"/>
          </p:cNvSpPr>
          <p:nvPr/>
        </p:nvSpPr>
        <p:spPr bwMode="auto">
          <a:xfrm>
            <a:off x="395536" y="5805264"/>
            <a:ext cx="684053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266700" indent="-266700" algn="just" defTabSz="449263" fontAlgn="base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  <a:tabLst>
                <a:tab pos="2667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200" b="1" dirty="0">
              <a:solidFill>
                <a:srgbClr val="990000"/>
              </a:solidFill>
            </a:endParaRPr>
          </a:p>
          <a:p>
            <a:pPr marL="266700" indent="-266700" algn="just" defTabSz="449263" fontAlgn="base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  <a:tabLst>
                <a:tab pos="2667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200" b="1" dirty="0" smtClean="0">
              <a:solidFill>
                <a:srgbClr val="990000"/>
              </a:solidFill>
            </a:endParaRPr>
          </a:p>
          <a:p>
            <a:pPr marL="266700" indent="-266700" algn="just" defTabSz="449263" fontAlgn="base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  <a:tabLst>
                <a:tab pos="2667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dirty="0" smtClean="0">
                <a:solidFill>
                  <a:srgbClr val="990000"/>
                </a:solidFill>
              </a:rPr>
              <a:t>Source</a:t>
            </a:r>
            <a:r>
              <a:rPr lang="pt-BR" sz="1200" b="1" dirty="0">
                <a:solidFill>
                  <a:srgbClr val="990000"/>
                </a:solidFill>
              </a:rPr>
              <a:t>: </a:t>
            </a:r>
            <a:r>
              <a:rPr lang="pt-BR" sz="1200" b="1" dirty="0" smtClean="0">
                <a:solidFill>
                  <a:srgbClr val="990000"/>
                </a:solidFill>
              </a:rPr>
              <a:t>revealed in the original report</a:t>
            </a:r>
            <a:endParaRPr lang="pt-BR" sz="12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418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1_Default Design">
  <a:themeElements>
    <a:clrScheme name="11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Bildschirmpräsentation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111_Default 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ystats</dc:creator>
  <cp:lastModifiedBy>ys1d</cp:lastModifiedBy>
  <cp:revision>4</cp:revision>
  <dcterms:created xsi:type="dcterms:W3CDTF">2014-03-04T15:14:29Z</dcterms:created>
  <dcterms:modified xsi:type="dcterms:W3CDTF">2014-03-13T09:22:13Z</dcterms:modified>
</cp:coreProperties>
</file>